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308" r:id="rId4"/>
    <p:sldId id="305" r:id="rId5"/>
    <p:sldId id="283" r:id="rId6"/>
    <p:sldId id="295" r:id="rId7"/>
    <p:sldId id="298" r:id="rId8"/>
    <p:sldId id="300" r:id="rId9"/>
    <p:sldId id="296" r:id="rId10"/>
    <p:sldId id="277" r:id="rId11"/>
    <p:sldId id="276" r:id="rId12"/>
    <p:sldId id="278" r:id="rId13"/>
    <p:sldId id="307" r:id="rId14"/>
    <p:sldId id="301" r:id="rId15"/>
    <p:sldId id="257" r:id="rId16"/>
    <p:sldId id="311" r:id="rId17"/>
    <p:sldId id="272" r:id="rId18"/>
    <p:sldId id="302" r:id="rId19"/>
    <p:sldId id="312" r:id="rId20"/>
    <p:sldId id="303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hee89@naver.com" initials="j" lastIdx="9" clrIdx="0">
    <p:extLst>
      <p:ext uri="{19B8F6BF-5375-455C-9EA6-DF929625EA0E}">
        <p15:presenceInfo xmlns:p15="http://schemas.microsoft.com/office/powerpoint/2012/main" userId="jonghee89@naver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B2A5"/>
    <a:srgbClr val="FFEC42"/>
    <a:srgbClr val="EEE4DB"/>
    <a:srgbClr val="CBC1AD"/>
    <a:srgbClr val="5C3B2E"/>
    <a:srgbClr val="4472C4"/>
    <a:srgbClr val="E9EBF5"/>
    <a:srgbClr val="CFD5EA"/>
    <a:srgbClr val="DEC9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B55EF-D37B-46CB-833B-6A045FE7734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A7A46-3EF1-4790-89E3-C4C163DFE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8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532F8-1BC1-46E6-92CC-3F86C1FC3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1EA8A0-ECEE-480F-BBCD-D44846E87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24E0-78DA-43C9-A168-8F678CC0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FC66E-7889-44C7-B9A1-87148E54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D68E1-1D97-428A-8CF6-6F02D719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69B8F-D21A-477A-9C92-4F563B08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6CAD25-415B-4079-9850-8BFBB7E5A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EA348-916D-4C91-9CB8-42E69270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EEB0E-D4BF-4326-8C66-C29D3C4F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43D02-8F29-47B1-A1E7-3688F37B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C1B82A-DCC7-4AC5-8F65-D27F2C7D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76213A-23DD-4A22-ABD6-AC65F983A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0E570-605A-45D2-827B-1DB8D52A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1AECE-CC51-495A-9194-45E17152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EA70D-C64E-4CAF-A7C6-1D015F30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1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F16ED-B52B-414B-9B9A-7901BCC4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E888B-1EB3-4ACC-8AB8-59906A47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26FCA-BED3-40E7-90E8-8994C805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BD750-EF47-40CD-B12B-F39FDF56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DE7B1-BEFC-46AB-A77A-5CCA8D6C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E258A-B486-477B-9A9B-34348956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24CAD-7E71-4075-A3E6-CB508AF9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BBE41-2A78-4DA4-BB9C-06D22961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C71E9-0392-4463-872D-2A3B3680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609BD-7C6B-4F9F-A197-CF9AC268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5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3AC2E-069E-41C6-849C-74FFC708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4694-7FC9-41ED-8811-5CB941212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1C953F-D94E-4CD4-8143-761318B48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4EFC2-F1B1-464E-B7A7-87AD15D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5936C-B29A-4303-B630-1B9FC26A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477DD-C326-42CB-A62F-C34450EB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7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3E1F1-06E4-4780-B0E2-46BA7E1B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1EF00-6C26-4D19-845A-0C2FED48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909FC-B0B8-442B-8863-7C6526703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1A0295-38C0-48DC-A15F-43428519C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C35223-61B9-4881-9329-3817DCBA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A9BC7A-97F6-425B-8142-6174DF8F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3FCDDC-02AF-4935-94A4-50159583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93E24B-FB66-4E43-9755-4C8FD7E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8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A46D5-BBB5-44E0-A3AC-0D860723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A75FDB-A17C-48BA-88A4-B3AB797E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F3F7F-2160-40F5-8A97-E560A77C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1DEA2-B809-4EA3-BFA4-FFE5ED6C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F0CD28-0F9C-47A5-818E-982DE448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BFC369-509D-4A96-AE44-07DD680A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1CE3E-0291-4EF2-ADFC-0B986F0F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6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CCCDE-6AA3-4698-9ABF-A862DFA0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874E7-E7E1-4037-BC2B-6E0ED5BE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6DBED-4C90-47AF-A7BE-7C354846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4B437-1303-4239-929C-B192329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7A7C3-8E67-4673-8FAD-F7DF8697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24237C-D5D8-4E08-A8DA-22DA36D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1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50DC-D346-4CCF-9CA5-10754E61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CAABE7-447B-4A96-8464-625E29EF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9AB49-6558-4A40-8124-F8ABBE291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1719A-20E1-4D96-A7C7-045933D9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5098A-7A61-4197-904B-94C9C8E5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A2905D-8003-4AE9-806B-A5A98762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7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4D5741-775F-462E-A248-C17AAB2A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50EA9-2DAA-4119-A374-FCD019D3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E5CD0-92D7-4C97-89FA-CADDF084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66A6D-A087-49AD-86B5-6D0F63EF9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1A1D3-3C98-4154-9E4D-13FCAF404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0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tag_to_array.pkl%20&#54028;&#51068;&#50640;&#49436;%20&#44033;%20&#49836;&#47215;&#50640;%20&#45824;&#54620;%20&#51064;&#45937;&#49828;&#44050;&#51012;%20&#44054;&#44256;&#51079;&#50612;&#49436;%20&#51077;&#47141;%20&#54665;&#47148;&#50640;&#49436;%20&#49836;&#47215;&#51032;%20&#50948;&#52824;&#44032;%20&#49438;&#50668;&#51080;&#50612;&#46020;%20&#51221;&#54869;&#54616;&#44172;%20&#54617;&#49845;&#54624;%20&#49688;%20&#51080;&#44172;%20&#54644;&#51456;&#45796;.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hyperlink" Target="&#45800;&#50612;&#51032;%20&#47785;&#47197;&#44284;%20&#48712;&#46020;&#49688;%20&#51221;&#48372;&#47484;%20&#52980;&#54028;&#51068;%20&#54644;&#45459;&#51020;.%20&#52980;&#54504;&#53552;&#44032;%20&#51096;%20&#50508;&#50500;%20&#46308;&#51012;%20&#49688;%20&#51080;&#45796;.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hyperlink" Target="&#45800;&#49692;&#54616;&#44172;%20&#49828;&#54168;&#49500;%20&#53664;&#53360;&#51012;%20&#54252;&#54632;&#54620;%20&#45800;&#50612;&#51032;%20&#47785;&#47197;&#51012;%20&#53581;&#49828;&#53944;&#47196;%20&#48372;&#50668;&#51456;&#45796;.%20&#48712;&#46020;&#49688;&#44032;%20&#45458;&#51008;%20&#50528;&#46308;&#51060;%20&#51064;&#45937;&#49828;&#44032;%20&#45230;&#45796;.%20&#49468;&#53584;&#49828;&#54588;&#49828;&#44032;%20&#44032;&#51256;&#45796;%20&#50416;&#44592;%20&#44032;&#51109;%20&#51339;&#51008;%20&#49345;&#53468;&#47196;%20&#45347;&#50612;&#46164;%20&#44163;&#51060;&#45796;." TargetMode="External"/><Relationship Id="rId2" Type="http://schemas.openxmlformats.org/officeDocument/2006/relationships/image" Target="../media/image2.png"/><Relationship Id="rId16" Type="http://schemas.openxmlformats.org/officeDocument/2006/relationships/hyperlink" Target="&#47928;&#51109;&#51012;%20vocab&#50640;%20&#46384;&#46972;%20&#51900;&#44064;%20&#44163;&#44284;%20&#45908;&#48520;&#50612;&#49436;%20&#49828;&#54168;&#49500;%20&#53664;&#53360;&#51012;%20&#45347;&#44256;%20&#47560;&#49828;&#53433;,%20&#45796;&#51020;%20&#47928;&#51109;%20&#50696;&#52769;&#46321;%20&#54532;&#47532;&#53944;&#47112;&#51064;&#51012;%20&#54616;&#44592;%20&#50948;&#54620;%20&#47784;&#46304;%20&#51456;&#48708;&#47484;%20&#47560;&#52828;%20&#44163;&#51060;&#45796;.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hyperlink" Target="&#44033;%20&#52789;&#50640;&#49436;&#51032;%20&#45432;&#46300;&#51032;%20&#44060;&#49688;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hyperlink" Target="&#51077;&#47141;&#46108;%20&#45936;&#51060;&#53552;&#47484;%20&#51204;&#52376;&#47532;%20&#54980;%20&#54617;&#49845;&#49884;&#53412;&#45716;%20&#51089;&#50629;" TargetMode="External"/><Relationship Id="rId18" Type="http://schemas.openxmlformats.org/officeDocument/2006/relationships/hyperlink" Target="Fine_tuned&#50640;%20&#49373;&#49457;&#46108;%20&#47784;&#45944;&#47196;%20Sample&#51032;%20test%20&#45936;&#51060;&#53552;&#47484;%20&#51060;&#50857;&#54644;&#49436;%20&#47784;&#45944;&#51012;%20&#54217;&#44032;" TargetMode="External"/><Relationship Id="rId26" Type="http://schemas.openxmlformats.org/officeDocument/2006/relationships/hyperlink" Target="&#53076;&#48260;&#53944;%20&#44032;&#51473;&#52824;&#50640;%20&#45824;&#54620;%20&#51221;&#48372;&#44032;%20&#51200;&#51109;&#46108;%20&#54028;&#51068;" TargetMode="External"/><Relationship Id="rId39" Type="http://schemas.openxmlformats.org/officeDocument/2006/relationships/hyperlink" Target="&#44160;&#51613;&#50857;%20&#53664;&#53360;&#54868;&#46108;%20&#54028;&#51068;" TargetMode="External"/><Relationship Id="rId21" Type="http://schemas.openxmlformats.org/officeDocument/2006/relationships/hyperlink" Target="Sample&#51032;%20train&#44284;%20val%20&#45936;&#51060;&#53552;&#47196;%20Fine-tuning%20&#52376;&#47532;%20&#54980;%20&#44208;&#44284;&#47484;%20Fine_tuned%20&#50640;%20&#45347;&#51020;" TargetMode="External"/><Relationship Id="rId34" Type="http://schemas.openxmlformats.org/officeDocument/2006/relationships/hyperlink" Target="%22&#44033;&#44033;&#51032;%20&#53468;&#44536;&#47484;%20&#54984;&#47144;&#54624;%20&#46412;%20&#49324;&#50857;&#54620;%20&#51064;&#45937;&#49828;&#50640;%20&#47588;&#52845;&#54644;&#45459;&#51008;%20&#51221;&#48372;" TargetMode="External"/><Relationship Id="rId42" Type="http://schemas.openxmlformats.org/officeDocument/2006/relationships/hyperlink" Target="coolsms&#49324;&#47196;&#48512;&#53552;%20&#51228;&#44277;&#48155;&#51008;%20sms&#47484;%20&#48372;&#45236;&#44592;%20&#50948;&#54644;%20&#54596;&#50836;&#54620;%20&#47784;&#46280;" TargetMode="External"/><Relationship Id="rId47" Type="http://schemas.openxmlformats.org/officeDocument/2006/relationships/hyperlink" Target="&#54028;&#51064;%20&#53916;&#45789;&#51012;%20&#49892;&#54665;&#54616;&#45716;%20&#53076;&#47017;%20&#53076;&#46300;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6" Type="http://schemas.openxmlformats.org/officeDocument/2006/relationships/hyperlink" Target="&#53468;&#44536;&#47484;%20&#48516;&#47532;&#54616;&#44256;%20&#54617;&#49845;&#49884;&#53412;&#45716;%20&#51089;&#50629;%20-%20&#54028;&#51064;&#53916;&#45789;&#50640;&#49436;%20&#49324;&#50857;" TargetMode="Externa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&#49324;&#51204;%20&#54984;&#47144;&#46108;%20BERT&#51032;%20&#52404;&#53356;&#54252;&#51064;&#53944;%20&#54028;&#51068;&#51012;%20&#51060;&#50857;&#54644;&#49436;%20BERT%20&#47784;&#46280;%20&#49373;&#49457;&#51012;%20&#54840;&#52636;" TargetMode="External"/><Relationship Id="rId24" Type="http://schemas.openxmlformats.org/officeDocument/2006/relationships/hyperlink" Target="etri%20&#51228;&#44277;%20&#54028;&#51068;%20-%20vocab%20&#51064;&#45937;&#49828;&#44050;" TargetMode="External"/><Relationship Id="rId32" Type="http://schemas.openxmlformats.org/officeDocument/2006/relationships/hyperlink" Target="&#54028;&#51064;&#53916;&#45789;%20&#54984;&#47144;&#46108;%20&#47784;&#45944;&#51032;%20&#44032;&#51473;&#52824;&#50752;%20&#44396;&#51312;%20&#46321;&#51012;%20&#51200;&#51109;&#54620;%20&#54028;&#51068;" TargetMode="External"/><Relationship Id="rId37" Type="http://schemas.openxmlformats.org/officeDocument/2006/relationships/hyperlink" Target="&#54617;&#49845;&#50857;%20&#53664;&#53360;&#54868;&#46108;%20&#54028;&#51068;" TargetMode="External"/><Relationship Id="rId40" Type="http://schemas.openxmlformats.org/officeDocument/2006/relationships/hyperlink" Target="&#44160;&#51613;&#50857;%20&#54028;&#51068;&#51032;%20&#49836;&#47215;" TargetMode="External"/><Relationship Id="rId45" Type="http://schemas.openxmlformats.org/officeDocument/2006/relationships/hyperlink" Target="&#52311;&#48391;&#51032;%20&#49900;&#51109;%20&#47784;&#46280;(&#52311;&#48391;&#51032;%20&#51077;&#52636;&#47141;%20&#47196;&#51649;&#51060;%20&#46308;&#50612;&#51080;&#45796;.%20&#51060;%20&#44275;&#50640;&#49436;%20&#47784;&#46304;%20&#44163;&#51012;%20&#54840;&#52636;&#54620;&#45796;.)" TargetMode="External"/><Relationship Id="rId5" Type="http://schemas.openxmlformats.org/officeDocument/2006/relationships/image" Target="../media/image3.png"/><Relationship Id="rId15" Type="http://schemas.openxmlformats.org/officeDocument/2006/relationships/hyperlink" Target="&#53581;&#49828;&#53944;&#47484;%20&#48516;&#47532;&#54616;&#44256;%20&#54617;&#49845;&#49884;&#53412;&#45716;%20&#51089;&#50629;%20-%20&#54028;&#51064;&#53916;&#45789;,%20&#49457;&#45733;&#54217;&#44032;,%20&#49892;&#54665;&#50640;%20&#49324;&#50857;" TargetMode="External"/><Relationship Id="rId23" Type="http://schemas.openxmlformats.org/officeDocument/2006/relationships/hyperlink" Target="etri%20&#51228;&#44277;%20&#54028;&#51068;%20-%20vacab%20size,%20layers%20&#46321;%20config%20&#44050;%20&#51221;&#51032;" TargetMode="External"/><Relationship Id="rId28" Type="http://schemas.openxmlformats.org/officeDocument/2006/relationships/hyperlink" Target="tensorflow_hub&#47484;%20&#53685;&#54644;%20&#53076;&#48260;&#53944;%20&#47784;&#46280;&#51012;%20&#48520;&#47084;&#50724;&#44592;%20&#50948;&#54620;%20&#48372;&#51312;&#51201;&#51064;%20&#54028;&#51068;" TargetMode="External"/><Relationship Id="rId36" Type="http://schemas.openxmlformats.org/officeDocument/2006/relationships/hyperlink" Target="&#53580;&#49828;&#53944;&#50857;%20&#54028;&#51068;&#51032;%20&#49836;&#47215;" TargetMode="External"/><Relationship Id="rId10" Type="http://schemas.openxmlformats.org/officeDocument/2006/relationships/image" Target="../media/image57.png"/><Relationship Id="rId19" Type="http://schemas.openxmlformats.org/officeDocument/2006/relationships/hyperlink" Target="&#50976;&#51200;&#44032;%20&#49892;&#51228;&#47196;%20&#47928;&#51109;&#51012;%20&#51077;&#47141;&#54644;&#49436;%20&#44208;&#44284;&#47484;%20&#54869;&#51064;" TargetMode="External"/><Relationship Id="rId31" Type="http://schemas.openxmlformats.org/officeDocument/2006/relationships/hyperlink" Target="f1_score" TargetMode="External"/><Relationship Id="rId44" Type="http://schemas.openxmlformats.org/officeDocument/2006/relationships/hyperlink" Target="&#49324;&#51060;&#53944;%20&#53596;&#54540;&#47551;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7.png"/><Relationship Id="rId14" Type="http://schemas.openxmlformats.org/officeDocument/2006/relationships/hyperlink" Target="&#53076;&#48260;&#53944;%20&#47784;&#46280;&#51012;%20&#51069;&#50612;&#46308;&#51060;&#45716;%20&#53076;&#46300;" TargetMode="External"/><Relationship Id="rId22" Type="http://schemas.openxmlformats.org/officeDocument/2006/relationships/hyperlink" Target="&#54984;&#47144;&#51012;%20&#51456;&#48708;&#54616;&#45716;%20&#45800;&#44228;&#50640;&#49436;%20&#54596;&#50836;&#54620;%20&#46020;&#44396;&#47484;%20&#47784;&#50500;&#46164;%20&#53076;&#46300;" TargetMode="External"/><Relationship Id="rId27" Type="http://schemas.openxmlformats.org/officeDocument/2006/relationships/hyperlink" Target="&#53076;&#48260;&#53944;%20&#47784;&#45944;&#51032;%20&#44396;&#51312;&#47484;%20&#45812;&#44256;%20&#51080;&#45716;%20&#54028;&#51068;" TargetMode="External"/><Relationship Id="rId30" Type="http://schemas.openxmlformats.org/officeDocument/2006/relationships/hyperlink" Target="&#53580;&#49828;&#53944;%20&#44208;&#44284;%20-%20&#51068;&#52824;&#54616;&#51648;%20&#50506;&#51008;%20&#47928;&#51109;%20&#47532;&#49828;&#53944;" TargetMode="External"/><Relationship Id="rId35" Type="http://schemas.openxmlformats.org/officeDocument/2006/relationships/hyperlink" Target="&#53580;&#49828;&#53944;&#50857;%20&#53664;&#53360;&#54868;&#46108;%20&#54028;&#51068;" TargetMode="External"/><Relationship Id="rId43" Type="http://schemas.openxmlformats.org/officeDocument/2006/relationships/hyperlink" Target="&#53596;&#54540;&#47551;&#51012;%20&#51228;&#50808;&#54620;%20&#50937;%20&#54168;&#51060;&#51648;&#51032;%20&#51221;&#51201;&#51064;%20&#47532;&#49548;&#49828;" TargetMode="External"/><Relationship Id="rId48" Type="http://schemas.openxmlformats.org/officeDocument/2006/relationships/image" Target="../media/image5.png"/><Relationship Id="rId8" Type="http://schemas.openxmlformats.org/officeDocument/2006/relationships/hyperlink" Target="etri&#50640;&#49436;%20&#51228;&#44277;&#54616;&#45716;%20&#54620;&#44397;&#50612;%20BERT%20&#50616;&#50612;&#47784;&#45944;(KorBERT)" TargetMode="External"/><Relationship Id="rId3" Type="http://schemas.openxmlformats.org/officeDocument/2006/relationships/image" Target="../media/image55.png"/><Relationship Id="rId12" Type="http://schemas.openxmlformats.org/officeDocument/2006/relationships/hyperlink" Target="BERT%20&#47784;&#46280;%20&#49373;&#49457;" TargetMode="External"/><Relationship Id="rId17" Type="http://schemas.openxmlformats.org/officeDocument/2006/relationships/hyperlink" Target="WordPiece%20tokenizing&#51012;%20&#54616;&#50668;%20&#54617;&#49845;&#45936;&#51060;&#53552;&#47196;%20&#47564;&#46308;&#44592;" TargetMode="External"/><Relationship Id="rId25" Type="http://schemas.openxmlformats.org/officeDocument/2006/relationships/hyperlink" Target="&#53076;&#48260;&#53944;&#51032;%20&#44032;&#51473;&#52824;&#44032;%20&#51200;&#51109;&#46108;%20&#54028;&#51068;" TargetMode="External"/><Relationship Id="rId33" Type="http://schemas.openxmlformats.org/officeDocument/2006/relationships/hyperlink" Target="&#54028;&#51064;&#53916;&#45789;%20&#54984;&#47144;&#54624;%20&#46412;%20&#49324;&#50857;&#54620;%20&#49444;&#51221;&#44050;" TargetMode="External"/><Relationship Id="rId38" Type="http://schemas.openxmlformats.org/officeDocument/2006/relationships/hyperlink" Target="&#54617;&#49845;&#50857;%20&#54028;&#51068;&#51032;%20&#49836;&#47215;" TargetMode="External"/><Relationship Id="rId46" Type="http://schemas.openxmlformats.org/officeDocument/2006/relationships/hyperlink" Target="&#52311;&#48391;%20&#49436;&#48708;&#49828;&#47484;%20&#49892;&#54665;&#49884;&#53020;&#51452;&#45716;%20&#47784;&#46280;" TargetMode="External"/><Relationship Id="rId20" Type="http://schemas.openxmlformats.org/officeDocument/2006/relationships/hyperlink" Target="&#54028;&#51064;&#53916;&#45789;%20&#45936;&#51060;&#53552;&#51032;%20&#54252;&#47607;&#51012;%20&#47582;&#52656;&#49436;%20seq.in&#44284;%20seq.out&#51012;%20&#47564;&#46300;&#45716;%20&#53076;&#46300;" TargetMode="External"/><Relationship Id="rId4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ovit.github.io/nlp/2018/04/02/wp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zsunn.tistory.com/?page=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dtogreate.tistory.com/entry/Saving-and-Restoring" TargetMode="External"/><Relationship Id="rId5" Type="http://schemas.openxmlformats.org/officeDocument/2006/relationships/hyperlink" Target="https://ratsgo.github.io/nlpbook/docs/tokenization/encode/#bert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keep-steady.tistory.com/37" TargetMode="External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&#44050;&#51012;%20&#51460;&#50668;&#51452;&#45716;%20&#50669;&#54876;&#51060;&#45796;.%20&#52264;&#50896;&#51060;%20&#50500;&#45768;&#45796;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f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300C9C-B581-44B6-A6C0-9B8B4B9F426C}"/>
              </a:ext>
            </a:extLst>
          </p:cNvPr>
          <p:cNvSpPr/>
          <p:nvPr/>
        </p:nvSpPr>
        <p:spPr>
          <a:xfrm>
            <a:off x="0" y="2755900"/>
            <a:ext cx="12192000" cy="4102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8000">
                <a:schemeClr val="tx1">
                  <a:alpha val="75000"/>
                </a:schemeClr>
              </a:gs>
              <a:gs pos="100000">
                <a:srgbClr val="0F0E0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9B5E6-6E7C-4CE2-AE0D-8C0AA748FD2D}"/>
              </a:ext>
            </a:extLst>
          </p:cNvPr>
          <p:cNvSpPr txBox="1"/>
          <p:nvPr/>
        </p:nvSpPr>
        <p:spPr>
          <a:xfrm>
            <a:off x="438842" y="5299958"/>
            <a:ext cx="98443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버트를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스터디룸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예약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챗봇</a:t>
            </a:r>
            <a:endParaRPr lang="ko-KR" altLang="en-US" sz="5000" b="1" dirty="0">
              <a:solidFill>
                <a:srgbClr val="EEE4D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2F49-95A3-4B71-99A1-5EE19ED0C854}"/>
              </a:ext>
            </a:extLst>
          </p:cNvPr>
          <p:cNvSpPr txBox="1"/>
          <p:nvPr/>
        </p:nvSpPr>
        <p:spPr>
          <a:xfrm>
            <a:off x="584200" y="6161732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이선민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이종희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노규만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최종완</a:t>
            </a:r>
            <a:endParaRPr lang="ko-KR" altLang="en-US" sz="2000" b="1" dirty="0">
              <a:solidFill>
                <a:srgbClr val="D2B2A5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BERT: Pre-training of Deep Bidirectional Transformers for Language  Understanding 논문 한글 번역 - 3">
            <a:extLst>
              <a:ext uri="{FF2B5EF4-FFF2-40B4-BE49-F238E27FC236}">
                <a16:creationId xmlns:a16="http://schemas.microsoft.com/office/drawing/2014/main" id="{61DB8700-02A0-4D1E-AAF8-9A20DCE4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8" y="2560412"/>
            <a:ext cx="6036482" cy="246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32BD9E-CB9B-4196-8298-C5038A896E09}"/>
              </a:ext>
            </a:extLst>
          </p:cNvPr>
          <p:cNvSpPr/>
          <p:nvPr/>
        </p:nvSpPr>
        <p:spPr>
          <a:xfrm>
            <a:off x="3419489" y="5415575"/>
            <a:ext cx="2073084" cy="827971"/>
          </a:xfrm>
          <a:prstGeom prst="roundRect">
            <a:avLst/>
          </a:prstGeom>
          <a:solidFill>
            <a:srgbClr val="4472C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Named Entity Recognition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2F6C16-0ADA-4FBF-AEA0-6C9FA42811AD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6" name="Picture 2" descr="C:\Users\jongh\Desktop\K-107 검.png">
              <a:extLst>
                <a:ext uri="{FF2B5EF4-FFF2-40B4-BE49-F238E27FC236}">
                  <a16:creationId xmlns:a16="http://schemas.microsoft.com/office/drawing/2014/main" id="{2AAE076D-CD68-4089-B016-3F79215AC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594E82-BFF7-44D2-85B6-7C15C7AB2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366834-2D69-48DA-BA0B-63C4ACE56B5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AE0A45-2AA9-4F73-9CC2-7EC436DBD50D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64F29AA-3E21-40CB-9E34-CA1C20C7E554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C90EC9-7BA3-4D4C-8580-63B8074C887C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76EC95C-EBFE-4139-8303-384E5C70CD32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FF9236-F2E1-42BF-8E5A-7400C8D76B2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21412009-8CD8-4135-BA2E-E835AA68D2E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3834CE3C-8975-4D91-9697-03CC7999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20A54A-B06C-445F-9424-056A31B0B2F5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7E793E-1247-4F42-A2C8-8D4AD5421040}"/>
              </a:ext>
            </a:extLst>
          </p:cNvPr>
          <p:cNvSpPr/>
          <p:nvPr/>
        </p:nvSpPr>
        <p:spPr>
          <a:xfrm>
            <a:off x="1246984" y="1542126"/>
            <a:ext cx="9997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파인 튜닝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: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프리트레인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이후 추가 학습을 시행해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임베딩을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다운스트림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태스크에 맞게 업데이트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하는 것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95270-D568-4FCB-B5D8-35E94963CD8D}"/>
              </a:ext>
            </a:extLst>
          </p:cNvPr>
          <p:cNvSpPr/>
          <p:nvPr/>
        </p:nvSpPr>
        <p:spPr>
          <a:xfrm>
            <a:off x="1889250" y="1900329"/>
            <a:ext cx="8797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사전 학습된 가중치를 가지고 있는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프리트레인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버트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모델을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입력값으로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사용하여 다양한 하위 문제에 미세 조정하여 사용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rgbClr val="FFEC42"/>
                </a:solidFill>
                <a:latin typeface="+mn-ea"/>
              </a:rPr>
              <a:t>전이 학습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할 수 있다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 </a:t>
            </a:r>
          </a:p>
        </p:txBody>
      </p:sp>
      <p:pic>
        <p:nvPicPr>
          <p:cNvPr id="21" name="Picture 2" descr="https://t1.daumcdn.net/cfile/tistory/9999DB3A5C1B46191A">
            <a:extLst>
              <a:ext uri="{FF2B5EF4-FFF2-40B4-BE49-F238E27FC236}">
                <a16:creationId xmlns:a16="http://schemas.microsoft.com/office/drawing/2014/main" id="{B8E4AF16-61EB-4BAF-BCEF-42DA4FC5D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/>
          <a:stretch/>
        </p:blipFill>
        <p:spPr bwMode="auto">
          <a:xfrm>
            <a:off x="6893199" y="2560412"/>
            <a:ext cx="4615117" cy="42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8CF8ED-CD0A-4D14-B8A1-05F5B7A2E375}"/>
              </a:ext>
            </a:extLst>
          </p:cNvPr>
          <p:cNvSpPr/>
          <p:nvPr/>
        </p:nvSpPr>
        <p:spPr>
          <a:xfrm>
            <a:off x="3731831" y="2694598"/>
            <a:ext cx="285750" cy="2047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C7E1150-4E4C-4FDA-9BF7-56D9DE2C7C55}"/>
              </a:ext>
            </a:extLst>
          </p:cNvPr>
          <p:cNvSpPr/>
          <p:nvPr/>
        </p:nvSpPr>
        <p:spPr>
          <a:xfrm>
            <a:off x="3118642" y="2905125"/>
            <a:ext cx="624683" cy="2529742"/>
          </a:xfrm>
          <a:custGeom>
            <a:avLst/>
            <a:gdLst>
              <a:gd name="connsiteX0" fmla="*/ 624683 w 624683"/>
              <a:gd name="connsiteY0" fmla="*/ 0 h 2529742"/>
              <a:gd name="connsiteX1" fmla="*/ 5558 w 624683"/>
              <a:gd name="connsiteY1" fmla="*/ 1304925 h 2529742"/>
              <a:gd name="connsiteX2" fmla="*/ 319883 w 624683"/>
              <a:gd name="connsiteY2" fmla="*/ 2419350 h 2529742"/>
              <a:gd name="connsiteX3" fmla="*/ 319883 w 624683"/>
              <a:gd name="connsiteY3" fmla="*/ 2428875 h 252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83" h="2529742">
                <a:moveTo>
                  <a:pt x="624683" y="0"/>
                </a:moveTo>
                <a:cubicBezTo>
                  <a:pt x="340520" y="450850"/>
                  <a:pt x="56358" y="901700"/>
                  <a:pt x="5558" y="1304925"/>
                </a:cubicBezTo>
                <a:cubicBezTo>
                  <a:pt x="-45242" y="1708150"/>
                  <a:pt x="267495" y="2232025"/>
                  <a:pt x="319883" y="2419350"/>
                </a:cubicBezTo>
                <a:cubicBezTo>
                  <a:pt x="372270" y="2606675"/>
                  <a:pt x="346076" y="2517775"/>
                  <a:pt x="319883" y="24288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E85FBE-226A-4D67-8985-32719CE5812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80DC83-08B8-4DEC-B852-EC5EA0B9078A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E57183-47AC-4698-A261-6A70EF310D54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전이학습을 통해 문제를 해결한다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1EF9FF-5805-4AD3-8287-35C326192423}"/>
              </a:ext>
            </a:extLst>
          </p:cNvPr>
          <p:cNvSpPr/>
          <p:nvPr/>
        </p:nvSpPr>
        <p:spPr>
          <a:xfrm>
            <a:off x="3592804" y="661549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6A7A569-200F-463A-B3E6-DD0D5A98FE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7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D5A13-2A25-46C5-A7CC-3E576CCE3DAC}"/>
              </a:ext>
            </a:extLst>
          </p:cNvPr>
          <p:cNvSpPr/>
          <p:nvPr/>
        </p:nvSpPr>
        <p:spPr>
          <a:xfrm>
            <a:off x="1426129" y="1068502"/>
            <a:ext cx="8774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슬롯태깅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: </a:t>
            </a: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버트의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미세조정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(Fine-tuning)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에서 이루어지는 과정으로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문장에서 의미적인 개념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FFEC42"/>
                </a:solidFill>
                <a:latin typeface="+mj-ea"/>
                <a:ea typeface="+mj-ea"/>
              </a:rPr>
              <a:t>(Semantic concepts)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을 추출하는 역할을 한다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929F25-DA26-477B-92A4-B306BA334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0924"/>
              </p:ext>
            </p:extLst>
          </p:nvPr>
        </p:nvGraphicFramePr>
        <p:xfrm>
          <a:off x="2314642" y="1776682"/>
          <a:ext cx="51801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36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16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6B4D7-42F5-4B56-9FD8-D6141400451F}"/>
              </a:ext>
            </a:extLst>
          </p:cNvPr>
          <p:cNvSpPr/>
          <p:nvPr/>
        </p:nvSpPr>
        <p:spPr>
          <a:xfrm>
            <a:off x="2289498" y="2390646"/>
            <a:ext cx="5180196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BERT pretrained model (ETRI </a:t>
            </a:r>
            <a:r>
              <a:rPr lang="en-US" altLang="ko-KR" sz="1200" dirty="0" err="1"/>
              <a:t>KorBERT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A118C1A-D2A5-4E19-BA2E-C6C32C205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38648"/>
              </p:ext>
            </p:extLst>
          </p:nvPr>
        </p:nvGraphicFramePr>
        <p:xfrm>
          <a:off x="2289499" y="2937425"/>
          <a:ext cx="5180197" cy="113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212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1.65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1.94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</a:tbl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175F4A-97D2-4009-B915-F72DE766116D}"/>
              </a:ext>
            </a:extLst>
          </p:cNvPr>
          <p:cNvSpPr/>
          <p:nvPr/>
        </p:nvSpPr>
        <p:spPr>
          <a:xfrm>
            <a:off x="2289498" y="4400591"/>
            <a:ext cx="5180197" cy="324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Fine-tuning layer (Dense layer = Fully connected layer = ANN)</a:t>
            </a:r>
            <a:endParaRPr lang="ko-KR" altLang="en-US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A9DEF4-027C-4FB8-9E2D-4D6E4DFAF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17401"/>
              </p:ext>
            </p:extLst>
          </p:nvPr>
        </p:nvGraphicFramePr>
        <p:xfrm>
          <a:off x="1616628" y="5014555"/>
          <a:ext cx="6525933" cy="159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834">
                  <a:extLst>
                    <a:ext uri="{9D8B030D-6E8A-4147-A177-3AD203B41FA5}">
                      <a16:colId xmlns:a16="http://schemas.microsoft.com/office/drawing/2014/main" val="1049864"/>
                    </a:ext>
                  </a:extLst>
                </a:gridCol>
                <a:gridCol w="89339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92268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201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53298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31889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배우 이름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영화 제목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슬롯 아님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합계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36902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C24014-362B-4DB0-8935-B27ECF4B4CB5}"/>
              </a:ext>
            </a:extLst>
          </p:cNvPr>
          <p:cNvSpPr/>
          <p:nvPr/>
        </p:nvSpPr>
        <p:spPr>
          <a:xfrm>
            <a:off x="7938820" y="3021965"/>
            <a:ext cx="3173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Pre-train model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의 아웃풋을 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</a:rPr>
              <a:t>의 인풋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으로 사용</a:t>
            </a:r>
            <a:endParaRPr lang="en-US" altLang="ko-KR" sz="16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4CF6D-C150-4FB1-BEBD-90688485E369}"/>
              </a:ext>
            </a:extLst>
          </p:cNvPr>
          <p:cNvSpPr/>
          <p:nvPr/>
        </p:nvSpPr>
        <p:spPr>
          <a:xfrm>
            <a:off x="8369272" y="5627114"/>
            <a:ext cx="3031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n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n-ea"/>
              </a:rPr>
              <a:t>의 아웃풋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34F62-2C89-4F36-B6BF-73C7EDC57960}"/>
              </a:ext>
            </a:extLst>
          </p:cNvPr>
          <p:cNvSpPr/>
          <p:nvPr/>
        </p:nvSpPr>
        <p:spPr>
          <a:xfrm>
            <a:off x="7938820" y="4316123"/>
            <a:ext cx="300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Fine-tuning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시 슬롯을 넣은 </a:t>
            </a:r>
            <a:r>
              <a:rPr lang="ko-KR" altLang="en-US" sz="1600" b="1" dirty="0" err="1">
                <a:solidFill>
                  <a:srgbClr val="EEE4DB"/>
                </a:solidFill>
                <a:latin typeface="+mj-ea"/>
                <a:ea typeface="+mj-ea"/>
              </a:rPr>
              <a:t>문장틀을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 학습시킴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461C69D-B973-478D-A089-186F61879612}"/>
              </a:ext>
            </a:extLst>
          </p:cNvPr>
          <p:cNvSpPr/>
          <p:nvPr/>
        </p:nvSpPr>
        <p:spPr>
          <a:xfrm>
            <a:off x="4722980" y="2141651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238BA4C-2DD2-43A2-AF54-8A21363D8936}"/>
              </a:ext>
            </a:extLst>
          </p:cNvPr>
          <p:cNvSpPr/>
          <p:nvPr/>
        </p:nvSpPr>
        <p:spPr>
          <a:xfrm>
            <a:off x="4722979" y="2695700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24A1B14F-DC0E-46B4-BCE0-C9FBF41CE093}"/>
              </a:ext>
            </a:extLst>
          </p:cNvPr>
          <p:cNvSpPr/>
          <p:nvPr/>
        </p:nvSpPr>
        <p:spPr>
          <a:xfrm>
            <a:off x="4722978" y="4151596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BD6860B-A555-46EC-8F34-9A67F820B29B}"/>
              </a:ext>
            </a:extLst>
          </p:cNvPr>
          <p:cNvSpPr/>
          <p:nvPr/>
        </p:nvSpPr>
        <p:spPr>
          <a:xfrm>
            <a:off x="4722977" y="4772363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B0EEEA-0455-4EC6-8FDF-FC7163E4BF1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1" name="Picture 2" descr="C:\Users\jongh\Desktop\K-107 검.png">
              <a:extLst>
                <a:ext uri="{FF2B5EF4-FFF2-40B4-BE49-F238E27FC236}">
                  <a16:creationId xmlns:a16="http://schemas.microsoft.com/office/drawing/2014/main" id="{0A1FEB75-969C-41D7-934B-5474BE8FE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B2C79EC-2290-4CC9-8D0C-6467455A6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66F0B2-D205-41DD-8720-F4B9FB940F2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9E8D90-9B46-4715-B1B0-1276F4585BD2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B154BC8-B642-48FA-894F-6B98EEB270B7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809B15-40A5-4838-B9D8-9C506DE7114D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2EA4E10-DAF2-4548-8B98-9832AD15BE2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FB1F86-EB68-4484-B875-DE440EF10CB5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FAD7B3C5-ACBA-495B-978F-97463F9638A8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E2245F6A-3737-4BAA-8F14-6F01E0AC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33E19B-0355-480A-B468-D8C0D7291476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94D922-CAD6-4908-8680-844604667626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63EECF-A696-47AF-A102-1925B4BDF7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C07F168-58E2-470E-B6D6-E52DF012B4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AFA574-496C-4B32-9A70-AAAB6E24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838431"/>
              </p:ext>
            </p:extLst>
          </p:nvPr>
        </p:nvGraphicFramePr>
        <p:xfrm>
          <a:off x="1934259" y="756413"/>
          <a:ext cx="3229760" cy="216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440">
                  <a:extLst>
                    <a:ext uri="{9D8B030D-6E8A-4147-A177-3AD203B41FA5}">
                      <a16:colId xmlns:a16="http://schemas.microsoft.com/office/drawing/2014/main" val="46055122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3362911350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523009153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119769951"/>
                    </a:ext>
                  </a:extLst>
                </a:gridCol>
              </a:tblGrid>
              <a:tr h="30718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입력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N)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89212" marR="89212" marT="44606" marB="4460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64374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278123182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2.54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5.43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06104332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11544298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41945477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1.65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5190858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5744" marR="75744" marT="37872" marB="37872"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0.12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1.94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97501878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1E40AE-AB41-40D2-BE58-501AAEAD0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22166"/>
              </p:ext>
            </p:extLst>
          </p:nvPr>
        </p:nvGraphicFramePr>
        <p:xfrm>
          <a:off x="6693527" y="1159153"/>
          <a:ext cx="3176391" cy="135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797">
                  <a:extLst>
                    <a:ext uri="{9D8B030D-6E8A-4147-A177-3AD203B41FA5}">
                      <a16:colId xmlns:a16="http://schemas.microsoft.com/office/drawing/2014/main" val="1805334029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3487498232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1370148935"/>
                    </a:ext>
                  </a:extLst>
                </a:gridCol>
              </a:tblGrid>
              <a:tr h="28597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Fine-tuning layer (N, </a:t>
                      </a:r>
                      <a:r>
                        <a:rPr lang="ko-KR" altLang="en-US" sz="1400" dirty="0"/>
                        <a:t>슬롯 수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행렬</a:t>
                      </a:r>
                    </a:p>
                  </a:txBody>
                  <a:tcPr marL="70515" marR="70515" marT="35257" marB="35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76226"/>
                  </a:ext>
                </a:extLst>
              </a:tr>
              <a:tr h="211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39903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0.22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985351494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0.43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1090438485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315946205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210320-131A-4131-8801-946F4A9E7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13520"/>
              </p:ext>
            </p:extLst>
          </p:nvPr>
        </p:nvGraphicFramePr>
        <p:xfrm>
          <a:off x="923543" y="3961769"/>
          <a:ext cx="3983264" cy="2178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191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157822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059284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046967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272246"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토큰 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슬롯 수</a:t>
                      </a:r>
                      <a:r>
                        <a:rPr lang="en-US" altLang="ko-KR" sz="1300" dirty="0"/>
                        <a:t>) </a:t>
                      </a:r>
                      <a:r>
                        <a:rPr lang="ko-KR" altLang="en-US" sz="1300" dirty="0"/>
                        <a:t>행렬</a:t>
                      </a: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2722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6DA4561-AF03-4B70-A40D-70AE0C5A7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795097"/>
              </p:ext>
            </p:extLst>
          </p:nvPr>
        </p:nvGraphicFramePr>
        <p:xfrm>
          <a:off x="6864270" y="3655299"/>
          <a:ext cx="4533111" cy="250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67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317647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205508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191489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3098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슬롯 수</a:t>
                      </a:r>
                      <a:r>
                        <a:rPr lang="en-US" altLang="ko-KR" sz="1500" dirty="0"/>
                        <a:t>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3098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47EA406-E9AD-4576-9D75-C90BFA168F0E}"/>
              </a:ext>
            </a:extLst>
          </p:cNvPr>
          <p:cNvSpPr/>
          <p:nvPr/>
        </p:nvSpPr>
        <p:spPr>
          <a:xfrm>
            <a:off x="5193807" y="4748170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0E496BC-092A-4155-B010-7A54654AA9F2}"/>
              </a:ext>
            </a:extLst>
          </p:cNvPr>
          <p:cNvSpPr/>
          <p:nvPr/>
        </p:nvSpPr>
        <p:spPr>
          <a:xfrm rot="8125184">
            <a:off x="5135191" y="3050321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11A365-8182-4857-982E-D4BDDCF38320}"/>
              </a:ext>
            </a:extLst>
          </p:cNvPr>
          <p:cNvSpPr/>
          <p:nvPr/>
        </p:nvSpPr>
        <p:spPr>
          <a:xfrm>
            <a:off x="5498474" y="1624504"/>
            <a:ext cx="849532" cy="793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</a:p>
          <a:p>
            <a:pPr algn="ctr"/>
            <a:r>
              <a:rPr lang="ko-KR" altLang="en-US" dirty="0"/>
              <a:t>내적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2DD557-5611-442C-9B29-4468501D3A16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AA77D740-9957-4ABC-94EE-77F980EE7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67FC6F8-2C60-4E88-9D6A-B54A3AA83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E2E5B3-1D3C-46BE-8566-DB156714318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D888B4-857F-4947-BA1A-5C5CBCD9F96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A91ECE-386F-41FF-8FB0-343970441700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24BFF4-6B51-49FB-B63E-2994C89A335B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754CF6B-033F-4C99-97D8-A82939416091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1DA961-37C1-4EAE-8F81-A02B3C3A8173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A1A79AB6-F4E7-444C-A58D-F92F984601AB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19365DD3-317B-441A-845A-48D414EC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B657F-4EE9-452D-921D-D290822C622F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06E8A-B678-490A-A793-46EC7B3A416A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7C4800-4603-434B-B891-BB4E95B5CA28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직사각형 3">
            <a:hlinkClick r:id="rId5" action="ppaction://hlinkfile" tooltip="tag_to_array.pkl 파일에서 각 슬롯에 대한 인덱스값을 갖고잇어서 입력 행렬에서 슬롯의 위치가 섞여있어도 정확하게 학습할 수 있게 해준다."/>
            <a:extLst>
              <a:ext uri="{FF2B5EF4-FFF2-40B4-BE49-F238E27FC236}">
                <a16:creationId xmlns:a16="http://schemas.microsoft.com/office/drawing/2014/main" id="{E3753A77-C4E7-4A97-8CD2-5C54FB931A8C}"/>
              </a:ext>
            </a:extLst>
          </p:cNvPr>
          <p:cNvSpPr/>
          <p:nvPr/>
        </p:nvSpPr>
        <p:spPr>
          <a:xfrm>
            <a:off x="6693527" y="1159153"/>
            <a:ext cx="3176391" cy="135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68322A2-D737-4638-87DA-3B84F77004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6D7C66-1A92-40A9-87BB-B2F4D308AE02}"/>
              </a:ext>
            </a:extLst>
          </p:cNvPr>
          <p:cNvSpPr txBox="1"/>
          <p:nvPr/>
        </p:nvSpPr>
        <p:spPr>
          <a:xfrm>
            <a:off x="674251" y="2618405"/>
            <a:ext cx="3346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3</a:t>
            </a:r>
            <a:r>
              <a:rPr lang="ko-KR" altLang="en-US" dirty="0">
                <a:solidFill>
                  <a:srgbClr val="EEE4DB"/>
                </a:solidFill>
              </a:rPr>
              <a:t>주차까지 </a:t>
            </a:r>
            <a:r>
              <a:rPr lang="ko-KR" altLang="en-US" dirty="0" err="1">
                <a:solidFill>
                  <a:srgbClr val="EEE4DB"/>
                </a:solidFill>
              </a:rPr>
              <a:t>버트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Pre-train</a:t>
            </a:r>
            <a:r>
              <a:rPr lang="ko-KR" altLang="en-US" dirty="0">
                <a:solidFill>
                  <a:srgbClr val="EEE4DB"/>
                </a:solidFill>
              </a:rPr>
              <a:t>을 위한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내용을 학습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4</a:t>
            </a:r>
            <a:r>
              <a:rPr lang="ko-KR" altLang="en-US" dirty="0">
                <a:solidFill>
                  <a:srgbClr val="EEE4DB"/>
                </a:solidFill>
              </a:rPr>
              <a:t>주차 이후부터</a:t>
            </a:r>
            <a:r>
              <a:rPr lang="en-US" altLang="ko-KR" dirty="0">
                <a:solidFill>
                  <a:srgbClr val="EEE4DB"/>
                </a:solidFill>
              </a:rPr>
              <a:t> Fine-tuning </a:t>
            </a:r>
            <a:r>
              <a:rPr lang="ko-KR" altLang="en-US" dirty="0">
                <a:solidFill>
                  <a:srgbClr val="EEE4DB"/>
                </a:solidFill>
              </a:rPr>
              <a:t>학습 및 실제 </a:t>
            </a:r>
            <a:r>
              <a:rPr lang="ko-KR" altLang="en-US" dirty="0" err="1">
                <a:solidFill>
                  <a:srgbClr val="EEE4DB"/>
                </a:solidFill>
              </a:rPr>
              <a:t>챗봇</a:t>
            </a:r>
            <a:r>
              <a:rPr lang="ko-KR" altLang="en-US" dirty="0">
                <a:solidFill>
                  <a:srgbClr val="EEE4DB"/>
                </a:solidFill>
              </a:rPr>
              <a:t> 구현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깃허브로</a:t>
            </a:r>
            <a:r>
              <a:rPr lang="ko-KR" altLang="en-US" dirty="0">
                <a:solidFill>
                  <a:srgbClr val="EEE4DB"/>
                </a:solidFill>
              </a:rPr>
              <a:t> 공동 작업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리눅스 </a:t>
            </a:r>
            <a:r>
              <a:rPr lang="en-US" altLang="ko-KR" dirty="0">
                <a:solidFill>
                  <a:srgbClr val="EEE4DB"/>
                </a:solidFill>
              </a:rPr>
              <a:t>bash</a:t>
            </a:r>
            <a:r>
              <a:rPr lang="ko-KR" altLang="en-US" dirty="0">
                <a:solidFill>
                  <a:srgbClr val="EEE4DB"/>
                </a:solidFill>
              </a:rPr>
              <a:t>셀 언어로 간단하게 </a:t>
            </a:r>
            <a:r>
              <a:rPr lang="ko-KR" altLang="en-US" dirty="0" err="1">
                <a:solidFill>
                  <a:srgbClr val="EEE4DB"/>
                </a:solidFill>
              </a:rPr>
              <a:t>파이썬</a:t>
            </a:r>
            <a:r>
              <a:rPr lang="ko-KR" altLang="en-US" dirty="0">
                <a:solidFill>
                  <a:srgbClr val="EEE4DB"/>
                </a:solidFill>
              </a:rPr>
              <a:t> 파일 실행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C152CD-3F44-4A6B-BEBA-DDAA9E430DFA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0" name="Picture 2" descr="C:\Users\jongh\Desktop\K-107 검.png">
              <a:extLst>
                <a:ext uri="{FF2B5EF4-FFF2-40B4-BE49-F238E27FC236}">
                  <a16:creationId xmlns:a16="http://schemas.microsoft.com/office/drawing/2014/main" id="{A7511228-8D86-4C52-BBA9-213E349A3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F807F39-5F49-439A-8050-A62C4B6A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28A0DE0-7C38-453E-B539-6A74889D7F7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3F9773-B9D5-4552-A1DE-5351AEA75A31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8CB0FA3-53D6-433F-B76F-F44E757F0995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B1CF6F-D0F0-4474-93C5-043101DB0EF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C4408E2-6C5E-4F4A-8B50-E9778250DF4C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FDBFDB-4E8A-49D2-B153-CCCCB8110F72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C7835D-10E8-435D-94B3-AAD61D4117AB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D53698A2-B53C-437D-8D33-2F1AED1ECE3E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B52718E3-CF90-4FE5-B17E-37D4CB5FD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3D5A15-8436-42A8-ACE7-9D2C7B0EA27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교육 일정 내용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D81EA-CB27-4BB6-9099-01750D27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606" y="717248"/>
            <a:ext cx="7349460" cy="59920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F047C2-6B4B-4A08-BC6D-349FD983B0A4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FC93BE4-E35E-4152-8721-1BBDF1C11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ED8608-16C1-4CB4-9540-D7C0DC0860B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2" name="Picture 2" descr="C:\Users\jongh\Desktop\K-107 검.png">
              <a:extLst>
                <a:ext uri="{FF2B5EF4-FFF2-40B4-BE49-F238E27FC236}">
                  <a16:creationId xmlns:a16="http://schemas.microsoft.com/office/drawing/2014/main" id="{87AF00F8-2F5C-4A82-91CB-DD38BC14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43DD1F-233B-49D9-B2B0-E44B7ECE7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826108-0A45-4BB9-A432-D56C730B8404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C0E5EA-18B6-4FCC-8B98-9CBFB29977C6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F145AF3-CED6-4995-B853-AFE0F1E10628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1A89AD-8D6B-4288-BA73-E85362F5102F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6F0B58-CA58-49A8-8A6F-2E4D04B68DC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153711-D1E3-449E-9B1F-D6DAD0B7906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CBB5588C-EF28-4A43-900F-BC00CBA36C67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FB4F3B14-DC97-42D7-9B32-C0F54608B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70E3B3-42B2-499E-8502-B84F44D727A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965D6E-BC18-4D40-9065-C0B5E1B22F7E}"/>
              </a:ext>
            </a:extLst>
          </p:cNvPr>
          <p:cNvSpPr/>
          <p:nvPr/>
        </p:nvSpPr>
        <p:spPr>
          <a:xfrm>
            <a:off x="368481" y="949866"/>
            <a:ext cx="3680323" cy="111119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C0B3E6-94F4-4268-9F38-80CDC2F54C4F}"/>
              </a:ext>
            </a:extLst>
          </p:cNvPr>
          <p:cNvSpPr/>
          <p:nvPr/>
        </p:nvSpPr>
        <p:spPr>
          <a:xfrm>
            <a:off x="4328658" y="959761"/>
            <a:ext cx="3680323" cy="2913658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7E0C6E4-B8FE-4B82-9ECF-E9EA766440FA}"/>
              </a:ext>
            </a:extLst>
          </p:cNvPr>
          <p:cNvSpPr/>
          <p:nvPr/>
        </p:nvSpPr>
        <p:spPr>
          <a:xfrm>
            <a:off x="4731134" y="79724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코랩에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알버트 클론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0A8EAF-DB10-42B2-8C45-198E91D3E7B3}"/>
              </a:ext>
            </a:extLst>
          </p:cNvPr>
          <p:cNvSpPr/>
          <p:nvPr/>
        </p:nvSpPr>
        <p:spPr>
          <a:xfrm>
            <a:off x="8260329" y="949866"/>
            <a:ext cx="3680323" cy="301402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36569D2-477B-477F-B7D8-95740F39E479}"/>
              </a:ext>
            </a:extLst>
          </p:cNvPr>
          <p:cNvSpPr/>
          <p:nvPr/>
        </p:nvSpPr>
        <p:spPr>
          <a:xfrm>
            <a:off x="8684198" y="791627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단어 사전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0E7C30-A01D-446C-AB79-9E501913D994}"/>
              </a:ext>
            </a:extLst>
          </p:cNvPr>
          <p:cNvSpPr/>
          <p:nvPr/>
        </p:nvSpPr>
        <p:spPr>
          <a:xfrm>
            <a:off x="362870" y="3832896"/>
            <a:ext cx="3680323" cy="2861053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8B7673D-73D8-464E-BD06-D0F465B2F143}"/>
              </a:ext>
            </a:extLst>
          </p:cNvPr>
          <p:cNvSpPr/>
          <p:nvPr/>
        </p:nvSpPr>
        <p:spPr>
          <a:xfrm>
            <a:off x="769914" y="37154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텍스트 파일 분리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59BDAE-A06C-44CA-A72A-7EB4E16579E3}"/>
              </a:ext>
            </a:extLst>
          </p:cNvPr>
          <p:cNvSpPr/>
          <p:nvPr/>
        </p:nvSpPr>
        <p:spPr>
          <a:xfrm>
            <a:off x="4372516" y="4166777"/>
            <a:ext cx="7559249" cy="252717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AB627EA-3DEE-42D0-A1B7-21D21BD8C0BC}"/>
              </a:ext>
            </a:extLst>
          </p:cNvPr>
          <p:cNvSpPr/>
          <p:nvPr/>
        </p:nvSpPr>
        <p:spPr>
          <a:xfrm>
            <a:off x="4671505" y="399205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알버트 훈련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9E892E-9326-45F6-844E-C322B6D3C90B}"/>
              </a:ext>
            </a:extLst>
          </p:cNvPr>
          <p:cNvSpPr txBox="1"/>
          <p:nvPr/>
        </p:nvSpPr>
        <p:spPr>
          <a:xfrm>
            <a:off x="675676" y="1337979"/>
            <a:ext cx="2964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다음 뉴스기사 </a:t>
            </a:r>
            <a:r>
              <a:rPr lang="ko-KR" altLang="en-US" sz="1000" b="1" dirty="0" err="1">
                <a:latin typeface="+mj-ea"/>
                <a:ea typeface="+mj-ea"/>
              </a:rPr>
              <a:t>웹크롤링</a:t>
            </a:r>
            <a:r>
              <a:rPr lang="ko-KR" altLang="en-US" sz="1000" b="1" dirty="0">
                <a:latin typeface="+mj-ea"/>
                <a:ea typeface="+mj-ea"/>
              </a:rPr>
              <a:t> 후 정규표현식으로 정제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424CCB-C08B-459F-8CFD-BD5CCBCF1778}"/>
              </a:ext>
            </a:extLst>
          </p:cNvPr>
          <p:cNvSpPr txBox="1"/>
          <p:nvPr/>
        </p:nvSpPr>
        <p:spPr>
          <a:xfrm>
            <a:off x="8485996" y="1220367"/>
            <a:ext cx="333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정제된 </a:t>
            </a:r>
            <a:r>
              <a:rPr lang="en-US" altLang="ko-KR" sz="1000" b="1" dirty="0"/>
              <a:t>txt </a:t>
            </a:r>
            <a:r>
              <a:rPr lang="ko-KR" altLang="en-US" sz="1000" b="1" dirty="0"/>
              <a:t>데이터를 </a:t>
            </a:r>
            <a:r>
              <a:rPr lang="en-US" altLang="ko-KR" sz="1000" b="1" dirty="0" err="1"/>
              <a:t>Sentencepiece</a:t>
            </a:r>
            <a:r>
              <a:rPr lang="ko-KR" altLang="en-US" sz="1000" b="1" dirty="0"/>
              <a:t>를 이용하여 </a:t>
            </a:r>
            <a:r>
              <a:rPr lang="en-US" altLang="ko-KR" sz="1000" b="1" dirty="0"/>
              <a:t>vocab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단어사전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을 만듦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C0979-CFAA-408D-82BC-5FFC6085F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52" y="1634002"/>
            <a:ext cx="3503075" cy="16283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8DE3FA-5E27-49BA-8912-9F3802406739}"/>
              </a:ext>
            </a:extLst>
          </p:cNvPr>
          <p:cNvSpPr/>
          <p:nvPr/>
        </p:nvSpPr>
        <p:spPr>
          <a:xfrm>
            <a:off x="4417285" y="1230178"/>
            <a:ext cx="35337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333333"/>
                </a:solidFill>
                <a:latin typeface="Open Sans"/>
              </a:rPr>
              <a:t>버트</a:t>
            </a:r>
            <a:r>
              <a:rPr lang="ko-KR" altLang="en-US" sz="1000" b="1" dirty="0">
                <a:solidFill>
                  <a:srgbClr val="333333"/>
                </a:solidFill>
                <a:latin typeface="Open Sans"/>
              </a:rPr>
              <a:t> 모델은 크기가 커서 메모리가 부족과 학습 시간이 너무 오래 걸리는 문제가 있다</a:t>
            </a:r>
            <a:r>
              <a:rPr lang="en-US" altLang="ko-KR" sz="1000" b="1" dirty="0">
                <a:solidFill>
                  <a:srgbClr val="333333"/>
                </a:solidFill>
                <a:latin typeface="Open Sans"/>
              </a:rPr>
              <a:t>. </a:t>
            </a:r>
            <a:r>
              <a:rPr lang="ko-KR" altLang="en-US" sz="1000" b="1" dirty="0" err="1">
                <a:solidFill>
                  <a:srgbClr val="FF0000"/>
                </a:solidFill>
              </a:rPr>
              <a:t>버트의</a:t>
            </a:r>
            <a:r>
              <a:rPr lang="ko-KR" altLang="en-US" sz="1000" b="1" dirty="0">
                <a:solidFill>
                  <a:srgbClr val="FF0000"/>
                </a:solidFill>
              </a:rPr>
              <a:t> 라이트 버전인 알버트</a:t>
            </a:r>
            <a:r>
              <a:rPr lang="ko-KR" altLang="en-US" sz="1000" b="1" dirty="0"/>
              <a:t>는 크기를 획기적으로 줄였으며 오히려 성능은 </a:t>
            </a:r>
            <a:r>
              <a:rPr lang="ko-KR" altLang="en-US" sz="1000" b="1" dirty="0" err="1"/>
              <a:t>높혔다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pic>
        <p:nvPicPr>
          <p:cNvPr id="1026" name="Picture 2" descr="https://y-rok.github.io/assets/img/2019-10-24-13-46-38.png">
            <a:extLst>
              <a:ext uri="{FF2B5EF4-FFF2-40B4-BE49-F238E27FC236}">
                <a16:creationId xmlns:a16="http://schemas.microsoft.com/office/drawing/2014/main" id="{D607699D-BB77-4341-B1E9-3719A731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01" y="1864176"/>
            <a:ext cx="3588364" cy="18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C2D08A-2029-44FD-B1F0-0044E8773E0E}"/>
              </a:ext>
            </a:extLst>
          </p:cNvPr>
          <p:cNvSpPr/>
          <p:nvPr/>
        </p:nvSpPr>
        <p:spPr>
          <a:xfrm>
            <a:off x="497954" y="4177450"/>
            <a:ext cx="3508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vocab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만들 때 사용한 큰 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txt 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파일을 직접 </a:t>
            </a:r>
            <a:r>
              <a:rPr lang="ko-KR" altLang="en-US" sz="1000" b="1" dirty="0" err="1">
                <a:solidFill>
                  <a:srgbClr val="212121"/>
                </a:solidFill>
                <a:latin typeface="Roboto"/>
              </a:rPr>
              <a:t>토큰화하지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 않고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, </a:t>
            </a:r>
            <a:r>
              <a:rPr lang="en-US" altLang="ko-KR" sz="1000" b="1" dirty="0" err="1">
                <a:solidFill>
                  <a:srgbClr val="212121"/>
                </a:solidFill>
                <a:latin typeface="Roboto"/>
              </a:rPr>
              <a:t>tfrecord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이용하여 여러 파일로 작게 쪼개서 사용한다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.</a:t>
            </a:r>
            <a:endParaRPr lang="en-US" altLang="ko-KR" sz="10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F13ED5-4FB4-4A1F-8F01-13701ED12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62" y="4675551"/>
            <a:ext cx="3508738" cy="9243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CDF1D8-6091-4C1A-BE84-D167B346F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6307" y="3353959"/>
            <a:ext cx="1568364" cy="438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EF3562-6C1B-4417-AEBA-4EBF1C0A1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361" y="5715044"/>
            <a:ext cx="1235391" cy="8321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E21FFB-9022-495B-A2B3-C6D0289D6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41" y="4458538"/>
            <a:ext cx="3030918" cy="21366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C1A32E-2D26-43F8-B9D7-202B41363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9484" y="4210703"/>
            <a:ext cx="3992139" cy="14849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EAE83B-AC90-4E8D-9283-FEB2612DF1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2590" y="5746349"/>
            <a:ext cx="1733843" cy="882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D92B15-87D9-4FD2-88AE-E709DB9C9E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6651" y="1641678"/>
            <a:ext cx="972760" cy="22581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EDC439-C9C6-4872-9265-B842E6A70F7D}"/>
              </a:ext>
            </a:extLst>
          </p:cNvPr>
          <p:cNvSpPr/>
          <p:nvPr/>
        </p:nvSpPr>
        <p:spPr>
          <a:xfrm>
            <a:off x="757499" y="7760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프리트레인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데이터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824270-D6FD-43F4-B5B4-69FCDC1FE448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228D89-B652-4AD9-931A-4A162FFFAA58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9D9F8-C30D-4F85-AFC2-C5AD2322DB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0877" y="4458538"/>
            <a:ext cx="1190582" cy="199762"/>
          </a:xfrm>
          <a:prstGeom prst="rect">
            <a:avLst/>
          </a:prstGeom>
        </p:spPr>
      </p:pic>
      <p:sp>
        <p:nvSpPr>
          <p:cNvPr id="5" name="직사각형 4">
            <a:hlinkClick r:id="rId15" action="ppaction://hlinkfile" tooltip="각 층에서의 노드의 개수"/>
            <a:extLst>
              <a:ext uri="{FF2B5EF4-FFF2-40B4-BE49-F238E27FC236}">
                <a16:creationId xmlns:a16="http://schemas.microsoft.com/office/drawing/2014/main" id="{EF1F1A07-8169-472D-BEBD-A952A942AC07}"/>
              </a:ext>
            </a:extLst>
          </p:cNvPr>
          <p:cNvSpPr/>
          <p:nvPr/>
        </p:nvSpPr>
        <p:spPr>
          <a:xfrm>
            <a:off x="4671505" y="4991100"/>
            <a:ext cx="1991233" cy="10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6E5B89B4-BED8-4143-95FA-1DCC9793514E}"/>
              </a:ext>
            </a:extLst>
          </p:cNvPr>
          <p:cNvSpPr/>
          <p:nvPr/>
        </p:nvSpPr>
        <p:spPr>
          <a:xfrm>
            <a:off x="1603361" y="5934075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9098225F-C514-47D5-A06D-19D590C42DF5}"/>
              </a:ext>
            </a:extLst>
          </p:cNvPr>
          <p:cNvSpPr/>
          <p:nvPr/>
        </p:nvSpPr>
        <p:spPr>
          <a:xfrm>
            <a:off x="1613322" y="6335712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file" tooltip="단순하게 스페셜 토큰을 포함한 단어의 목록을 텍스트로 보여준다. 빈도수가 높은 애들이 인덱스가 낮다. 센텐스피스가 가져다 쓰기 가장 좋은 상태로 넣어둔 것이다."/>
            <a:extLst>
              <a:ext uri="{FF2B5EF4-FFF2-40B4-BE49-F238E27FC236}">
                <a16:creationId xmlns:a16="http://schemas.microsoft.com/office/drawing/2014/main" id="{4E4CA531-85BE-41BA-AD26-3420334E0664}"/>
              </a:ext>
            </a:extLst>
          </p:cNvPr>
          <p:cNvSpPr/>
          <p:nvPr/>
        </p:nvSpPr>
        <p:spPr>
          <a:xfrm>
            <a:off x="9316307" y="3575050"/>
            <a:ext cx="1568364" cy="217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file" tooltip="단어의 목록과 빈도수 정보를 컴파일 해놓음. 컴퓨터가 잘 알아 들을 수 있다."/>
            <a:extLst>
              <a:ext uri="{FF2B5EF4-FFF2-40B4-BE49-F238E27FC236}">
                <a16:creationId xmlns:a16="http://schemas.microsoft.com/office/drawing/2014/main" id="{73F9A64F-3CE8-47BF-B605-A5F323DB994F}"/>
              </a:ext>
            </a:extLst>
          </p:cNvPr>
          <p:cNvSpPr/>
          <p:nvPr/>
        </p:nvSpPr>
        <p:spPr>
          <a:xfrm>
            <a:off x="9306093" y="3353959"/>
            <a:ext cx="1578578" cy="201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F37F930-29AE-4253-98FF-346FBC06E2A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3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FE7E348-D382-4CAB-AD3A-2B2BE0CE8E3A}"/>
              </a:ext>
            </a:extLst>
          </p:cNvPr>
          <p:cNvSpPr/>
          <p:nvPr/>
        </p:nvSpPr>
        <p:spPr>
          <a:xfrm>
            <a:off x="476007" y="1454856"/>
            <a:ext cx="39658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최소 단어 사전은 </a:t>
            </a:r>
            <a:r>
              <a:rPr lang="ko-KR" altLang="en-US" sz="1200" b="1" dirty="0">
                <a:solidFill>
                  <a:srgbClr val="FFEC42"/>
                </a:solidFill>
              </a:rPr>
              <a:t>최소 </a:t>
            </a:r>
            <a:r>
              <a:rPr lang="en-US" altLang="ko-KR" sz="1200" b="1" dirty="0">
                <a:solidFill>
                  <a:srgbClr val="FFEC42"/>
                </a:solidFill>
              </a:rPr>
              <a:t>3</a:t>
            </a:r>
            <a:r>
              <a:rPr lang="ko-KR" altLang="en-US" sz="1200" b="1" dirty="0">
                <a:solidFill>
                  <a:srgbClr val="FFEC42"/>
                </a:solidFill>
              </a:rPr>
              <a:t>만 정도</a:t>
            </a:r>
            <a:r>
              <a:rPr lang="ko-KR" altLang="en-US" sz="1200" dirty="0">
                <a:solidFill>
                  <a:srgbClr val="EEE4DB"/>
                </a:solidFill>
              </a:rPr>
              <a:t>가 필요하지만 컴퓨팅의 한계로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ko-KR" altLang="en-US" sz="1200" dirty="0">
                <a:solidFill>
                  <a:srgbClr val="EEE4DB"/>
                </a:solidFill>
              </a:rPr>
              <a:t> 모델은 만들 수 없음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>
                <a:solidFill>
                  <a:srgbClr val="EEE4DB"/>
                </a:solidFill>
              </a:rPr>
              <a:t>ETRI</a:t>
            </a:r>
            <a:r>
              <a:rPr lang="ko-KR" altLang="en-US" sz="1200" dirty="0">
                <a:solidFill>
                  <a:srgbClr val="EEE4DB"/>
                </a:solidFill>
              </a:rPr>
              <a:t>에서 제공하는 </a:t>
            </a:r>
            <a:r>
              <a:rPr lang="ko-KR" altLang="en-US" sz="1200" b="1" dirty="0">
                <a:solidFill>
                  <a:srgbClr val="FFEC42"/>
                </a:solidFill>
              </a:rPr>
              <a:t>한국어 </a:t>
            </a:r>
            <a:r>
              <a:rPr lang="en-US" altLang="ko-KR" sz="1200" b="1" dirty="0">
                <a:solidFill>
                  <a:srgbClr val="FFEC42"/>
                </a:solidFill>
              </a:rPr>
              <a:t>BERT </a:t>
            </a:r>
            <a:r>
              <a:rPr lang="ko-KR" altLang="en-US" sz="1200" b="1" dirty="0">
                <a:solidFill>
                  <a:srgbClr val="FFEC42"/>
                </a:solidFill>
              </a:rPr>
              <a:t>언어모델</a:t>
            </a:r>
            <a:r>
              <a:rPr lang="ko-KR" altLang="en-US" sz="1200" dirty="0">
                <a:solidFill>
                  <a:srgbClr val="EEE4DB"/>
                </a:solidFill>
              </a:rPr>
              <a:t>을 </a:t>
            </a:r>
            <a:r>
              <a:rPr lang="en-US" altLang="ko-KR" sz="1200" dirty="0">
                <a:solidFill>
                  <a:srgbClr val="EEE4DB"/>
                </a:solidFill>
              </a:rPr>
              <a:t>Pre-train </a:t>
            </a:r>
            <a:r>
              <a:rPr lang="ko-KR" altLang="en-US" sz="1200" dirty="0">
                <a:solidFill>
                  <a:srgbClr val="EEE4DB"/>
                </a:solidFill>
              </a:rPr>
              <a:t>모델로 선정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구글이 배포한 한국어 언어모델과 비교 평가한 결과</a:t>
            </a:r>
            <a:r>
              <a:rPr lang="en-US" altLang="ko-KR" sz="1200" dirty="0">
                <a:solidFill>
                  <a:srgbClr val="EEE4DB"/>
                </a:solidFill>
              </a:rPr>
              <a:t>, ETRI</a:t>
            </a:r>
            <a:r>
              <a:rPr lang="ko-KR" altLang="en-US" sz="1200" dirty="0">
                <a:solidFill>
                  <a:srgbClr val="EEE4DB"/>
                </a:solidFill>
              </a:rPr>
              <a:t>의 언어모델이 평균 </a:t>
            </a:r>
            <a:r>
              <a:rPr lang="en-US" altLang="ko-KR" sz="1200" b="1" dirty="0">
                <a:solidFill>
                  <a:srgbClr val="FFEC42"/>
                </a:solidFill>
              </a:rPr>
              <a:t>4.5% </a:t>
            </a:r>
            <a:r>
              <a:rPr lang="ko-KR" altLang="en-US" sz="1200" b="1" dirty="0">
                <a:solidFill>
                  <a:srgbClr val="FFEC42"/>
                </a:solidFill>
              </a:rPr>
              <a:t>성능이 우수</a:t>
            </a:r>
            <a:r>
              <a:rPr lang="ko-KR" altLang="en-US" sz="1200" dirty="0">
                <a:solidFill>
                  <a:srgbClr val="EEE4DB"/>
                </a:solidFill>
              </a:rPr>
              <a:t>한 것으로 평가</a:t>
            </a: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한국어 언어모델 학습 말뭉치로는 신문기사와 백과사전 등 </a:t>
            </a:r>
            <a:r>
              <a:rPr lang="en-US" altLang="ko-KR" sz="1200" b="1" dirty="0">
                <a:solidFill>
                  <a:srgbClr val="FFEC42"/>
                </a:solidFill>
              </a:rPr>
              <a:t>23GB</a:t>
            </a:r>
            <a:r>
              <a:rPr lang="ko-KR" altLang="en-US" sz="1200" dirty="0">
                <a:solidFill>
                  <a:srgbClr val="EEE4DB"/>
                </a:solidFill>
              </a:rPr>
              <a:t>의 대용량 텍스트를 대상으로 학습</a:t>
            </a:r>
            <a:endParaRPr lang="en-US" altLang="ko-KR" sz="1200" dirty="0">
              <a:solidFill>
                <a:srgbClr val="EEE4DB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D40911-7DF2-4212-A9C5-F5408135EFF5}"/>
              </a:ext>
            </a:extLst>
          </p:cNvPr>
          <p:cNvGrpSpPr/>
          <p:nvPr/>
        </p:nvGrpSpPr>
        <p:grpSpPr>
          <a:xfrm>
            <a:off x="4898548" y="1017706"/>
            <a:ext cx="7034941" cy="3792236"/>
            <a:chOff x="4926805" y="630176"/>
            <a:chExt cx="7034941" cy="37922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856CB65-EBCD-45D9-94CC-20A09E69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805" y="1038516"/>
              <a:ext cx="7034941" cy="338389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96E5FBC-F4BD-42F4-9494-BE5D5CECBC74}"/>
                </a:ext>
              </a:extLst>
            </p:cNvPr>
            <p:cNvSpPr/>
            <p:nvPr/>
          </p:nvSpPr>
          <p:spPr>
            <a:xfrm>
              <a:off x="6807040" y="630176"/>
              <a:ext cx="3358868" cy="422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8665D9-5DD4-47F6-94C5-5B8B9C776CB7}"/>
                </a:ext>
              </a:extLst>
            </p:cNvPr>
            <p:cNvSpPr/>
            <p:nvPr/>
          </p:nvSpPr>
          <p:spPr>
            <a:xfrm>
              <a:off x="6842726" y="669184"/>
              <a:ext cx="33588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+mj-ea"/>
                </a:rPr>
                <a:t>한국어에서 </a:t>
              </a:r>
              <a:r>
                <a:rPr lang="en-US" altLang="ko-KR" b="1" dirty="0" err="1">
                  <a:latin typeface="+mj-ea"/>
                </a:rPr>
                <a:t>KorBERT</a:t>
              </a:r>
              <a:r>
                <a:rPr lang="ko-KR" altLang="en-US" b="1" dirty="0">
                  <a:latin typeface="+mj-ea"/>
                </a:rPr>
                <a:t>의 우수성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2F217FB-9A8E-431F-B5EF-F6DBBF2EB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6"/>
          <a:stretch/>
        </p:blipFill>
        <p:spPr>
          <a:xfrm>
            <a:off x="4898549" y="5162316"/>
            <a:ext cx="7034941" cy="13143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03643E-6762-42D7-98F8-DE902A73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41" y="4168145"/>
            <a:ext cx="3457118" cy="230832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D9C7A6-F8DB-4C75-AE13-2014A582146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BA731797-D3B2-4C15-A03C-92289BAD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DEB777-682A-4043-ACB0-6EC140233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2444A3-DDC2-4381-8382-50E7D9C93E1B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DA83F1-82A3-4C9E-B281-51EB5E4C20B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BD5A6D3-B47C-420A-8110-815CBC4A5F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4095D5-2D28-45EB-A785-6AE0DA178F33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BB66799-3E2D-41B4-9E26-7106CDCDF7A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B31827-9DA8-4D39-93C4-1F383FD678F9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D7490435-D75C-492A-BFEC-31D1ABC51B7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923C3F35-6FEF-4607-85C1-1A7B8645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151487-765C-4760-BB6D-4542F055793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5EA8CA-34BF-4F42-89FD-37860FAF6AF1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72C9E8-41DB-4D99-B789-2048970EE946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F7AC288-2778-495C-9BCA-AD7FE51148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 데이터 생성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63783" y="1210095"/>
            <a:ext cx="4696114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761908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슬롯 선정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953387" y="1219869"/>
            <a:ext cx="5680846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151512" y="915837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슬롯을 넣은 문장 생성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549C13F-BE2A-46B4-9EBB-397674D8E0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5817"/>
          <a:stretch/>
        </p:blipFill>
        <p:spPr>
          <a:xfrm>
            <a:off x="1044165" y="3614480"/>
            <a:ext cx="1753381" cy="15157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4512C74-410C-47E6-8CD8-8AA8593E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 b="19306"/>
          <a:stretch/>
        </p:blipFill>
        <p:spPr>
          <a:xfrm>
            <a:off x="3091754" y="2063197"/>
            <a:ext cx="1753381" cy="21485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E1975B-208B-4217-8455-00AE07C0D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46806"/>
          <a:stretch/>
        </p:blipFill>
        <p:spPr>
          <a:xfrm>
            <a:off x="1044166" y="2066044"/>
            <a:ext cx="1753381" cy="136295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86FBD33-3397-49F5-8C6C-58B4DC9CA0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4" b="26584"/>
          <a:stretch/>
        </p:blipFill>
        <p:spPr>
          <a:xfrm>
            <a:off x="3083202" y="4372376"/>
            <a:ext cx="1753382" cy="116084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14E82E-44AD-45B5-AC9A-1D98A401C037}"/>
              </a:ext>
            </a:extLst>
          </p:cNvPr>
          <p:cNvSpPr/>
          <p:nvPr/>
        </p:nvSpPr>
        <p:spPr>
          <a:xfrm>
            <a:off x="1050980" y="1500843"/>
            <a:ext cx="3785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플러스 친구 </a:t>
            </a:r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업체들에 직접 문의하여 얻은 대화 자료를 토대로 필요한 슬롯들을 선정</a:t>
            </a:r>
            <a:r>
              <a:rPr lang="en-US" altLang="ko-KR" sz="1200" b="1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C91111-7E05-4E65-98E8-9DAA30F89C05}"/>
              </a:ext>
            </a:extLst>
          </p:cNvPr>
          <p:cNvSpPr txBox="1"/>
          <p:nvPr/>
        </p:nvSpPr>
        <p:spPr>
          <a:xfrm>
            <a:off x="1170164" y="5402426"/>
            <a:ext cx="346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총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가지 슬롯들</a:t>
            </a:r>
            <a:r>
              <a:rPr lang="en-US" altLang="ko-KR" sz="1400" b="1" dirty="0"/>
              <a:t>: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이름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글자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번호</a:t>
            </a:r>
            <a:r>
              <a:rPr lang="en-US" altLang="ko-KR" sz="1400" b="1" dirty="0"/>
              <a:t>(000-0000-0000)&gt;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인원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날짜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월</a:t>
            </a:r>
            <a:r>
              <a:rPr lang="en-US" altLang="ko-KR" sz="1400" b="1" dirty="0"/>
              <a:t>, 00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시간 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{</a:t>
            </a:r>
            <a:r>
              <a:rPr lang="ko-KR" altLang="en-US" sz="1400" b="1" dirty="0"/>
              <a:t>시작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종료</a:t>
            </a:r>
            <a:r>
              <a:rPr lang="en-US" altLang="ko-KR" sz="1400" b="1" dirty="0"/>
              <a:t>})&gt; </a:t>
            </a:r>
          </a:p>
          <a:p>
            <a:endParaRPr lang="ko-KR" altLang="en-US" sz="14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D0FF1-8F3E-457E-86B2-998810B79124}"/>
              </a:ext>
            </a:extLst>
          </p:cNvPr>
          <p:cNvSpPr/>
          <p:nvPr/>
        </p:nvSpPr>
        <p:spPr>
          <a:xfrm>
            <a:off x="6723985" y="1560251"/>
            <a:ext cx="3986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챗봇을</a:t>
            </a:r>
            <a:r>
              <a:rPr lang="ko-KR" altLang="en-US" sz="1200" b="1" dirty="0"/>
              <a:t> 위한 </a:t>
            </a:r>
            <a:r>
              <a:rPr lang="ko-KR" altLang="en-US" sz="1200" b="1" dirty="0" err="1"/>
              <a:t>버트</a:t>
            </a:r>
            <a:r>
              <a:rPr lang="ko-KR" altLang="en-US" sz="1200" b="1" dirty="0"/>
              <a:t> 파인 튜닝 데이터를 생성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코드로 데이터 부풀리기를 통한 </a:t>
            </a:r>
            <a:r>
              <a:rPr lang="en-US" altLang="ko-KR" sz="1200" b="1" dirty="0"/>
              <a:t>3000</a:t>
            </a:r>
            <a:r>
              <a:rPr lang="ko-KR" altLang="en-US" sz="1200" b="1" dirty="0"/>
              <a:t>여 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직접 수기로 작성한 </a:t>
            </a:r>
            <a:r>
              <a:rPr lang="en-US" altLang="ko-KR" sz="1200" b="1" dirty="0"/>
              <a:t>1000</a:t>
            </a:r>
            <a:r>
              <a:rPr lang="ko-KR" altLang="en-US" sz="1200" b="1" dirty="0"/>
              <a:t>여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총 </a:t>
            </a:r>
            <a:r>
              <a:rPr lang="en-US" altLang="ko-KR" sz="1200" b="1" dirty="0">
                <a:solidFill>
                  <a:srgbClr val="C00000"/>
                </a:solidFill>
              </a:rPr>
              <a:t>4300</a:t>
            </a:r>
            <a:r>
              <a:rPr lang="ko-KR" altLang="en-US" sz="1200" b="1" dirty="0">
                <a:solidFill>
                  <a:srgbClr val="C00000"/>
                </a:solidFill>
              </a:rPr>
              <a:t>여 문장</a:t>
            </a:r>
            <a:r>
              <a:rPr lang="ko-KR" altLang="en-US" sz="1200" b="1" dirty="0"/>
              <a:t>으로 파인 튜닝 학습 데이터로 사용</a:t>
            </a:r>
            <a:endParaRPr lang="en-US" altLang="ko-KR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3501B6-082C-416E-9808-C6C57BD2A6F4}"/>
              </a:ext>
            </a:extLst>
          </p:cNvPr>
          <p:cNvSpPr/>
          <p:nvPr/>
        </p:nvSpPr>
        <p:spPr>
          <a:xfrm>
            <a:off x="6129877" y="2646961"/>
            <a:ext cx="5327865" cy="1354310"/>
          </a:xfrm>
          <a:prstGeom prst="rect">
            <a:avLst/>
          </a:prstGeom>
          <a:solidFill>
            <a:srgbClr val="D2B2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44C41D8-FDD6-4ACE-BC1B-AFE2B0881DDE}"/>
              </a:ext>
            </a:extLst>
          </p:cNvPr>
          <p:cNvSpPr/>
          <p:nvPr/>
        </p:nvSpPr>
        <p:spPr>
          <a:xfrm>
            <a:off x="6528781" y="2847062"/>
            <a:ext cx="4530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Ex)</a:t>
            </a:r>
            <a:r>
              <a:rPr lang="ko-KR" altLang="en-US" sz="1400" dirty="0"/>
              <a:t> 사장님 사람이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인원</a:t>
            </a:r>
            <a:r>
              <a:rPr lang="en-US" altLang="ko-KR" sz="1400" dirty="0">
                <a:solidFill>
                  <a:srgbClr val="C00000"/>
                </a:solidFill>
              </a:rPr>
              <a:t>;4</a:t>
            </a:r>
            <a:r>
              <a:rPr lang="ko-KR" altLang="en-US" sz="1400" dirty="0">
                <a:solidFill>
                  <a:srgbClr val="C00000"/>
                </a:solidFill>
              </a:rPr>
              <a:t>명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인데 예약되나요</a:t>
            </a:r>
            <a:r>
              <a:rPr lang="en-US" altLang="ko-KR" sz="1400" dirty="0"/>
              <a:t>? </a:t>
            </a:r>
            <a:r>
              <a:rPr lang="ko-KR" altLang="en-US" sz="1400" dirty="0"/>
              <a:t>번호는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번호</a:t>
            </a:r>
            <a:r>
              <a:rPr lang="en-US" altLang="ko-KR" sz="1400" dirty="0">
                <a:solidFill>
                  <a:srgbClr val="C00000"/>
                </a:solidFill>
              </a:rPr>
              <a:t>;010-1887-9298/</a:t>
            </a:r>
            <a:r>
              <a:rPr lang="ko-KR" altLang="en-US" sz="1400" dirty="0"/>
              <a:t>이고 날짜가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날짜</a:t>
            </a:r>
            <a:r>
              <a:rPr lang="en-US" altLang="ko-KR" sz="1400" dirty="0">
                <a:solidFill>
                  <a:srgbClr val="C00000"/>
                </a:solidFill>
              </a:rPr>
              <a:t>;3</a:t>
            </a:r>
            <a:r>
              <a:rPr lang="ko-KR" altLang="en-US" sz="1400" dirty="0">
                <a:solidFill>
                  <a:srgbClr val="C00000"/>
                </a:solidFill>
              </a:rPr>
              <a:t>월 </a:t>
            </a:r>
            <a:r>
              <a:rPr lang="en-US" altLang="ko-KR" sz="1400" dirty="0">
                <a:solidFill>
                  <a:srgbClr val="C00000"/>
                </a:solidFill>
              </a:rPr>
              <a:t>3</a:t>
            </a:r>
            <a:r>
              <a:rPr lang="ko-KR" altLang="en-US" sz="1400" dirty="0">
                <a:solidFill>
                  <a:srgbClr val="C00000"/>
                </a:solidFill>
              </a:rPr>
              <a:t>일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</a:p>
          <a:p>
            <a:pPr algn="ctr"/>
            <a:r>
              <a:rPr lang="en-US" altLang="ko-KR" sz="1400" dirty="0"/>
              <a:t>     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제 이름은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이름</a:t>
            </a:r>
            <a:r>
              <a:rPr lang="en-US" altLang="ko-KR" sz="1400" dirty="0">
                <a:solidFill>
                  <a:srgbClr val="C00000"/>
                </a:solidFill>
              </a:rPr>
              <a:t>;</a:t>
            </a:r>
            <a:r>
              <a:rPr lang="ko-KR" altLang="en-US" sz="1400" dirty="0" err="1">
                <a:solidFill>
                  <a:srgbClr val="C00000"/>
                </a:solidFill>
              </a:rPr>
              <a:t>남다정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이며 예약 시간은 오후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시작시간</a:t>
            </a:r>
            <a:r>
              <a:rPr lang="en-US" altLang="ko-KR" sz="1400" dirty="0">
                <a:solidFill>
                  <a:srgbClr val="C00000"/>
                </a:solidFill>
              </a:rPr>
              <a:t>;13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부터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종료시간</a:t>
            </a:r>
            <a:r>
              <a:rPr lang="en-US" altLang="ko-KR" sz="1400" dirty="0">
                <a:solidFill>
                  <a:srgbClr val="C00000"/>
                </a:solidFill>
              </a:rPr>
              <a:t>;16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 err="1"/>
              <a:t>까지에요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22329F-1E45-480E-9678-8F2CE512D9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82"/>
          <a:stretch/>
        </p:blipFill>
        <p:spPr>
          <a:xfrm>
            <a:off x="6150823" y="5615545"/>
            <a:ext cx="5327865" cy="6912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A2E25-B816-490F-8C90-57660B248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77" y="4634596"/>
            <a:ext cx="5327865" cy="4688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1630299-DE9C-448A-9E2D-8DEBBEB926B2}"/>
              </a:ext>
            </a:extLst>
          </p:cNvPr>
          <p:cNvSpPr txBox="1"/>
          <p:nvPr/>
        </p:nvSpPr>
        <p:spPr>
          <a:xfrm>
            <a:off x="6150823" y="5321375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수기로 작성한 문장들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E2617-6E2B-474C-A94E-8557666CEF25}"/>
              </a:ext>
            </a:extLst>
          </p:cNvPr>
          <p:cNvSpPr txBox="1"/>
          <p:nvPr/>
        </p:nvSpPr>
        <p:spPr>
          <a:xfrm>
            <a:off x="6150823" y="4359479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코드로 생성한 문장들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FC03E96-F9A6-4838-8CAE-6A5F5C81C04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B778ACF-F792-4D72-B308-5A211A2AB4B9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1BCB1F-416B-4D2C-8F58-5597F8A6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72205"/>
            <a:ext cx="7905750" cy="53530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949B155-35CF-4FB3-B953-C780230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82" y="2314575"/>
            <a:ext cx="918653" cy="1543050"/>
          </a:xfrm>
          <a:prstGeom prst="rect">
            <a:avLst/>
          </a:prstGeom>
        </p:spPr>
      </p:pic>
      <p:sp>
        <p:nvSpPr>
          <p:cNvPr id="90" name="화살표: 아래쪽 89">
            <a:extLst>
              <a:ext uri="{FF2B5EF4-FFF2-40B4-BE49-F238E27FC236}">
                <a16:creationId xmlns:a16="http://schemas.microsoft.com/office/drawing/2014/main" id="{D287B3E0-29CF-47F6-9F90-AE63F833A0ED}"/>
              </a:ext>
            </a:extLst>
          </p:cNvPr>
          <p:cNvSpPr/>
          <p:nvPr/>
        </p:nvSpPr>
        <p:spPr>
          <a:xfrm rot="16200000">
            <a:off x="10318339" y="2666348"/>
            <a:ext cx="283282" cy="992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튜닝을 위한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깃허브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 구조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9C220D1-0D5E-4F6F-A3B7-EB0E707FCC16}"/>
              </a:ext>
            </a:extLst>
          </p:cNvPr>
          <p:cNvCxnSpPr/>
          <p:nvPr/>
        </p:nvCxnSpPr>
        <p:spPr>
          <a:xfrm flipV="1">
            <a:off x="3867150" y="3857625"/>
            <a:ext cx="409575" cy="1524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5E2B69-BD96-4A2E-A16E-8B8D08A82B49}"/>
              </a:ext>
            </a:extLst>
          </p:cNvPr>
          <p:cNvSpPr/>
          <p:nvPr/>
        </p:nvSpPr>
        <p:spPr>
          <a:xfrm>
            <a:off x="3305175" y="2137863"/>
            <a:ext cx="1247775" cy="37038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736566-A725-4F99-B96C-BCC9C099ED2E}"/>
              </a:ext>
            </a:extLst>
          </p:cNvPr>
          <p:cNvSpPr/>
          <p:nvPr/>
        </p:nvSpPr>
        <p:spPr>
          <a:xfrm>
            <a:off x="3248097" y="211187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1. </a:t>
            </a:r>
            <a:r>
              <a:rPr lang="en-US" altLang="ko-KR" sz="800" b="1" dirty="0" err="1">
                <a:solidFill>
                  <a:srgbClr val="FF0000"/>
                </a:solidFill>
              </a:rPr>
              <a:t>KorBERT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모듈화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069251F-F39E-497E-9E70-C7108A323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66" y="1571322"/>
            <a:ext cx="1692076" cy="1323975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CA1AD95-D11C-4E64-8909-E5EFD65121BE}"/>
              </a:ext>
            </a:extLst>
          </p:cNvPr>
          <p:cNvSpPr/>
          <p:nvPr/>
        </p:nvSpPr>
        <p:spPr>
          <a:xfrm>
            <a:off x="8401050" y="2939383"/>
            <a:ext cx="1572314" cy="413417"/>
          </a:xfrm>
          <a:prstGeom prst="roundRect">
            <a:avLst/>
          </a:prstGeom>
          <a:solidFill>
            <a:srgbClr val="00B05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26EE3D-46DA-46A0-913C-C5E3BA948647}"/>
              </a:ext>
            </a:extLst>
          </p:cNvPr>
          <p:cNvSpPr/>
          <p:nvPr/>
        </p:nvSpPr>
        <p:spPr>
          <a:xfrm>
            <a:off x="8355842" y="2939383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50"/>
                </a:solidFill>
              </a:rPr>
              <a:t>2. </a:t>
            </a:r>
            <a:r>
              <a:rPr lang="ko-KR" altLang="en-US" sz="800" b="1" dirty="0">
                <a:solidFill>
                  <a:srgbClr val="00B050"/>
                </a:solidFill>
              </a:rPr>
              <a:t>파인 튜닝 데이터 다듬기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672997A-DA39-4988-A57B-5064F00AB06C}"/>
              </a:ext>
            </a:extLst>
          </p:cNvPr>
          <p:cNvCxnSpPr>
            <a:cxnSpLocks/>
          </p:cNvCxnSpPr>
          <p:nvPr/>
        </p:nvCxnSpPr>
        <p:spPr>
          <a:xfrm>
            <a:off x="7864785" y="2638726"/>
            <a:ext cx="513661" cy="507365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34D4884-C26E-4AE4-81E0-5B22877D0BF8}"/>
              </a:ext>
            </a:extLst>
          </p:cNvPr>
          <p:cNvCxnSpPr/>
          <p:nvPr/>
        </p:nvCxnSpPr>
        <p:spPr>
          <a:xfrm>
            <a:off x="1645920" y="2079057"/>
            <a:ext cx="3465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0DE2DB5-AE71-440B-BED7-307ED5F52232}"/>
              </a:ext>
            </a:extLst>
          </p:cNvPr>
          <p:cNvCxnSpPr>
            <a:cxnSpLocks/>
          </p:cNvCxnSpPr>
          <p:nvPr/>
        </p:nvCxnSpPr>
        <p:spPr>
          <a:xfrm flipV="1">
            <a:off x="1992429" y="1243214"/>
            <a:ext cx="0" cy="8300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A46D706-8676-49B6-ACC8-B63E45EBE056}"/>
              </a:ext>
            </a:extLst>
          </p:cNvPr>
          <p:cNvCxnSpPr>
            <a:cxnSpLocks/>
          </p:cNvCxnSpPr>
          <p:nvPr/>
        </p:nvCxnSpPr>
        <p:spPr>
          <a:xfrm>
            <a:off x="1992429" y="1243213"/>
            <a:ext cx="82517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2F31F6D-707E-44F0-B513-99005FB64B5D}"/>
              </a:ext>
            </a:extLst>
          </p:cNvPr>
          <p:cNvCxnSpPr>
            <a:cxnSpLocks/>
          </p:cNvCxnSpPr>
          <p:nvPr/>
        </p:nvCxnSpPr>
        <p:spPr>
          <a:xfrm>
            <a:off x="10244138" y="1243213"/>
            <a:ext cx="0" cy="19116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1158D6E-6750-4B69-972D-B9BDAF86BF2B}"/>
              </a:ext>
            </a:extLst>
          </p:cNvPr>
          <p:cNvCxnSpPr>
            <a:cxnSpLocks/>
          </p:cNvCxnSpPr>
          <p:nvPr/>
        </p:nvCxnSpPr>
        <p:spPr>
          <a:xfrm flipH="1">
            <a:off x="9973364" y="3146091"/>
            <a:ext cx="270774" cy="873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B527D439-DDC6-4022-B386-BE1F29F2CC25}"/>
              </a:ext>
            </a:extLst>
          </p:cNvPr>
          <p:cNvSpPr/>
          <p:nvPr/>
        </p:nvSpPr>
        <p:spPr>
          <a:xfrm rot="5400000">
            <a:off x="2337284" y="1728788"/>
            <a:ext cx="414198" cy="149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39890F-57E0-45C8-AB75-916DAF5A786C}"/>
              </a:ext>
            </a:extLst>
          </p:cNvPr>
          <p:cNvSpPr/>
          <p:nvPr/>
        </p:nvSpPr>
        <p:spPr>
          <a:xfrm>
            <a:off x="10660667" y="206400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훈련</a:t>
            </a:r>
            <a:r>
              <a:rPr lang="en-US" altLang="ko-KR" sz="1000" b="1" dirty="0"/>
              <a:t>6,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테스트</a:t>
            </a:r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F17A23E-B87C-46FA-8DB4-074A22B69E4B}"/>
              </a:ext>
            </a:extLst>
          </p:cNvPr>
          <p:cNvSpPr/>
          <p:nvPr/>
        </p:nvSpPr>
        <p:spPr>
          <a:xfrm>
            <a:off x="8381407" y="3363630"/>
            <a:ext cx="1572314" cy="305208"/>
          </a:xfrm>
          <a:prstGeom prst="roundRect">
            <a:avLst/>
          </a:prstGeom>
          <a:solidFill>
            <a:srgbClr val="7030A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C8D202-6B2C-4F27-A7DB-592CFF1B5414}"/>
              </a:ext>
            </a:extLst>
          </p:cNvPr>
          <p:cNvSpPr/>
          <p:nvPr/>
        </p:nvSpPr>
        <p:spPr>
          <a:xfrm>
            <a:off x="8336199" y="3476922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</a:rPr>
              <a:t>3. </a:t>
            </a:r>
            <a:r>
              <a:rPr lang="ko-KR" altLang="en-US" sz="800" b="1" dirty="0">
                <a:solidFill>
                  <a:srgbClr val="7030A0"/>
                </a:solidFill>
              </a:rPr>
              <a:t>실제 파인 튜닝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4A0B803-F80E-4C04-B930-058C9BA8E523}"/>
              </a:ext>
            </a:extLst>
          </p:cNvPr>
          <p:cNvCxnSpPr>
            <a:cxnSpLocks/>
          </p:cNvCxnSpPr>
          <p:nvPr/>
        </p:nvCxnSpPr>
        <p:spPr>
          <a:xfrm flipH="1">
            <a:off x="8221211" y="3768361"/>
            <a:ext cx="17984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331DB25-AB76-45E2-B6C5-0CC05C87F3B0}"/>
              </a:ext>
            </a:extLst>
          </p:cNvPr>
          <p:cNvCxnSpPr>
            <a:cxnSpLocks/>
          </p:cNvCxnSpPr>
          <p:nvPr/>
        </p:nvCxnSpPr>
        <p:spPr>
          <a:xfrm flipV="1">
            <a:off x="8221211" y="3495380"/>
            <a:ext cx="0" cy="272981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BB284C8-27D0-4B93-B720-CA21BD19B881}"/>
              </a:ext>
            </a:extLst>
          </p:cNvPr>
          <p:cNvCxnSpPr>
            <a:cxnSpLocks/>
          </p:cNvCxnSpPr>
          <p:nvPr/>
        </p:nvCxnSpPr>
        <p:spPr>
          <a:xfrm>
            <a:off x="8221211" y="3495380"/>
            <a:ext cx="157235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D19141E-3147-4671-A36D-095AB4B6A88A}"/>
              </a:ext>
            </a:extLst>
          </p:cNvPr>
          <p:cNvGrpSpPr/>
          <p:nvPr/>
        </p:nvGrpSpPr>
        <p:grpSpPr>
          <a:xfrm flipH="1">
            <a:off x="4552033" y="2358990"/>
            <a:ext cx="209549" cy="272981"/>
            <a:chOff x="4738871" y="2892408"/>
            <a:chExt cx="179840" cy="272981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E279CD-8CF7-4DCF-AEE4-1B1A4C430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8871" y="3165389"/>
              <a:ext cx="1798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DC86226-011E-4C80-AEF5-40253B546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8871" y="2892408"/>
              <a:ext cx="0" cy="2729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8C2B61B-C0B7-4190-920D-FBC18F9239CA}"/>
                </a:ext>
              </a:extLst>
            </p:cNvPr>
            <p:cNvCxnSpPr>
              <a:cxnSpLocks/>
            </p:cNvCxnSpPr>
            <p:nvPr/>
          </p:nvCxnSpPr>
          <p:spPr>
            <a:xfrm>
              <a:off x="4738871" y="2892408"/>
              <a:ext cx="1572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22FE8FF-E568-4F35-81FF-482DDAAB7C20}"/>
              </a:ext>
            </a:extLst>
          </p:cNvPr>
          <p:cNvCxnSpPr>
            <a:cxnSpLocks/>
          </p:cNvCxnSpPr>
          <p:nvPr/>
        </p:nvCxnSpPr>
        <p:spPr>
          <a:xfrm>
            <a:off x="1045845" y="1658231"/>
            <a:ext cx="749618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C262E6A-DDC3-4378-A5B0-A1DE89E41378}"/>
              </a:ext>
            </a:extLst>
          </p:cNvPr>
          <p:cNvCxnSpPr>
            <a:cxnSpLocks/>
          </p:cNvCxnSpPr>
          <p:nvPr/>
        </p:nvCxnSpPr>
        <p:spPr>
          <a:xfrm flipV="1">
            <a:off x="1795463" y="986209"/>
            <a:ext cx="0" cy="67202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3E6B7F8-E202-4A40-9FFF-5997FB901580}"/>
              </a:ext>
            </a:extLst>
          </p:cNvPr>
          <p:cNvCxnSpPr>
            <a:cxnSpLocks/>
          </p:cNvCxnSpPr>
          <p:nvPr/>
        </p:nvCxnSpPr>
        <p:spPr>
          <a:xfrm>
            <a:off x="1795463" y="986209"/>
            <a:ext cx="8711184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49832B6-9484-4A93-A43D-9BDD50FA39F1}"/>
              </a:ext>
            </a:extLst>
          </p:cNvPr>
          <p:cNvCxnSpPr>
            <a:cxnSpLocks/>
          </p:cNvCxnSpPr>
          <p:nvPr/>
        </p:nvCxnSpPr>
        <p:spPr>
          <a:xfrm flipH="1">
            <a:off x="10506647" y="980794"/>
            <a:ext cx="18098" cy="253544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C74170A2-1C40-4D65-A023-D7F7B7264096}"/>
              </a:ext>
            </a:extLst>
          </p:cNvPr>
          <p:cNvCxnSpPr>
            <a:cxnSpLocks/>
          </p:cNvCxnSpPr>
          <p:nvPr/>
        </p:nvCxnSpPr>
        <p:spPr>
          <a:xfrm flipH="1">
            <a:off x="9953721" y="3520602"/>
            <a:ext cx="552926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6539A19D-4EE2-4B31-85F9-9D9ED2AD8253}"/>
              </a:ext>
            </a:extLst>
          </p:cNvPr>
          <p:cNvCxnSpPr/>
          <p:nvPr/>
        </p:nvCxnSpPr>
        <p:spPr>
          <a:xfrm rot="10800000" flipV="1">
            <a:off x="9963935" y="3429000"/>
            <a:ext cx="992090" cy="202870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9548203F-4735-4530-B422-0A047DE28D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41332" y="2885589"/>
            <a:ext cx="993531" cy="502268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DBEC50C-0160-4C46-B3BE-F81095E51876}"/>
              </a:ext>
            </a:extLst>
          </p:cNvPr>
          <p:cNvCxnSpPr>
            <a:cxnSpLocks/>
          </p:cNvCxnSpPr>
          <p:nvPr/>
        </p:nvCxnSpPr>
        <p:spPr>
          <a:xfrm>
            <a:off x="8007315" y="3387857"/>
            <a:ext cx="371131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9E9CE6D-D00A-48FF-8CFB-B13433AD2C9D}"/>
              </a:ext>
            </a:extLst>
          </p:cNvPr>
          <p:cNvCxnSpPr>
            <a:cxnSpLocks/>
          </p:cNvCxnSpPr>
          <p:nvPr/>
        </p:nvCxnSpPr>
        <p:spPr>
          <a:xfrm flipV="1">
            <a:off x="8007315" y="2060515"/>
            <a:ext cx="0" cy="1327342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661FE002-AF1D-489D-98D3-56439DECD489}"/>
              </a:ext>
            </a:extLst>
          </p:cNvPr>
          <p:cNvCxnSpPr/>
          <p:nvPr/>
        </p:nvCxnSpPr>
        <p:spPr>
          <a:xfrm>
            <a:off x="7864785" y="2060515"/>
            <a:ext cx="14253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6F02CB7-B1D3-44B1-BB28-07E909B0144F}"/>
              </a:ext>
            </a:extLst>
          </p:cNvPr>
          <p:cNvCxnSpPr/>
          <p:nvPr/>
        </p:nvCxnSpPr>
        <p:spPr>
          <a:xfrm>
            <a:off x="7864785" y="2358990"/>
            <a:ext cx="14253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A444EAAC-65CC-4909-B8E1-312B4A8E1157}"/>
              </a:ext>
            </a:extLst>
          </p:cNvPr>
          <p:cNvCxnSpPr>
            <a:cxnSpLocks/>
          </p:cNvCxnSpPr>
          <p:nvPr/>
        </p:nvCxnSpPr>
        <p:spPr>
          <a:xfrm>
            <a:off x="6568440" y="3605967"/>
            <a:ext cx="1787402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A688AF17-BC1D-447A-A533-04EA70E37089}"/>
              </a:ext>
            </a:extLst>
          </p:cNvPr>
          <p:cNvCxnSpPr>
            <a:cxnSpLocks/>
          </p:cNvCxnSpPr>
          <p:nvPr/>
        </p:nvCxnSpPr>
        <p:spPr>
          <a:xfrm flipV="1">
            <a:off x="6568440" y="2358990"/>
            <a:ext cx="0" cy="12440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08C892BF-6486-4F90-B2AE-B84DC9FCD3FB}"/>
              </a:ext>
            </a:extLst>
          </p:cNvPr>
          <p:cNvCxnSpPr>
            <a:cxnSpLocks/>
          </p:cNvCxnSpPr>
          <p:nvPr/>
        </p:nvCxnSpPr>
        <p:spPr>
          <a:xfrm>
            <a:off x="6195060" y="2369725"/>
            <a:ext cx="37338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637B449-7E02-48A5-90CA-AD76B7E6B561}"/>
              </a:ext>
            </a:extLst>
          </p:cNvPr>
          <p:cNvGrpSpPr/>
          <p:nvPr/>
        </p:nvGrpSpPr>
        <p:grpSpPr>
          <a:xfrm flipH="1">
            <a:off x="6155343" y="2411826"/>
            <a:ext cx="238379" cy="272981"/>
            <a:chOff x="8373611" y="3647780"/>
            <a:chExt cx="179840" cy="272981"/>
          </a:xfrm>
        </p:grpSpPr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48C7109-F549-4682-8B14-58C40AB3F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3611" y="3920761"/>
              <a:ext cx="179840" cy="0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4BEB4BAB-8570-4C85-AC66-594E37954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611" y="3647780"/>
              <a:ext cx="0" cy="272981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7318B287-9129-4904-9422-208A673B6266}"/>
                </a:ext>
              </a:extLst>
            </p:cNvPr>
            <p:cNvCxnSpPr>
              <a:cxnSpLocks/>
            </p:cNvCxnSpPr>
            <p:nvPr/>
          </p:nvCxnSpPr>
          <p:spPr>
            <a:xfrm>
              <a:off x="8373611" y="3647780"/>
              <a:ext cx="157235" cy="0"/>
            </a:xfrm>
            <a:prstGeom prst="straightConnector1">
              <a:avLst/>
            </a:prstGeom>
            <a:ln w="19050" cmpd="sng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545D0C4D-25A2-48E0-9FD0-3E8729531C0D}"/>
              </a:ext>
            </a:extLst>
          </p:cNvPr>
          <p:cNvSpPr/>
          <p:nvPr/>
        </p:nvSpPr>
        <p:spPr>
          <a:xfrm>
            <a:off x="8378446" y="2159537"/>
            <a:ext cx="1572314" cy="41341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F09B610-0D6E-48BD-8A0A-F8D1AD7F8341}"/>
              </a:ext>
            </a:extLst>
          </p:cNvPr>
          <p:cNvSpPr/>
          <p:nvPr/>
        </p:nvSpPr>
        <p:spPr>
          <a:xfrm>
            <a:off x="8309643" y="2136009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4. </a:t>
            </a:r>
            <a:r>
              <a:rPr lang="ko-KR" altLang="en-US" sz="800" b="1" dirty="0">
                <a:solidFill>
                  <a:srgbClr val="FF0000"/>
                </a:solidFill>
              </a:rPr>
              <a:t>모델 평가</a:t>
            </a: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8D71EA0-D868-4B28-ACC4-37F347D80F0D}"/>
              </a:ext>
            </a:extLst>
          </p:cNvPr>
          <p:cNvCxnSpPr/>
          <p:nvPr/>
        </p:nvCxnSpPr>
        <p:spPr>
          <a:xfrm flipH="1" flipV="1">
            <a:off x="9973364" y="2358990"/>
            <a:ext cx="961499" cy="10735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23A0EE0-75B6-400A-9F13-0173730AA9DF}"/>
              </a:ext>
            </a:extLst>
          </p:cNvPr>
          <p:cNvCxnSpPr>
            <a:cxnSpLocks/>
          </p:cNvCxnSpPr>
          <p:nvPr/>
        </p:nvCxnSpPr>
        <p:spPr>
          <a:xfrm flipH="1">
            <a:off x="9964942" y="2509940"/>
            <a:ext cx="713524" cy="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12B5A116-0E88-45A5-8BE0-BE80B9E9244E}"/>
              </a:ext>
            </a:extLst>
          </p:cNvPr>
          <p:cNvCxnSpPr>
            <a:cxnSpLocks/>
          </p:cNvCxnSpPr>
          <p:nvPr/>
        </p:nvCxnSpPr>
        <p:spPr>
          <a:xfrm flipV="1">
            <a:off x="372427" y="771525"/>
            <a:ext cx="0" cy="85339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102C5B3-6012-443D-95A4-48B32694A0F3}"/>
              </a:ext>
            </a:extLst>
          </p:cNvPr>
          <p:cNvCxnSpPr>
            <a:cxnSpLocks/>
          </p:cNvCxnSpPr>
          <p:nvPr/>
        </p:nvCxnSpPr>
        <p:spPr>
          <a:xfrm>
            <a:off x="372427" y="771525"/>
            <a:ext cx="1030603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09C89099-A366-478D-9C01-EA911DFB2FEF}"/>
              </a:ext>
            </a:extLst>
          </p:cNvPr>
          <p:cNvCxnSpPr>
            <a:cxnSpLocks/>
          </p:cNvCxnSpPr>
          <p:nvPr/>
        </p:nvCxnSpPr>
        <p:spPr>
          <a:xfrm flipV="1">
            <a:off x="10678466" y="771526"/>
            <a:ext cx="0" cy="147220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3D85270D-E514-4BA5-BCB6-4BE467EA8C9E}"/>
              </a:ext>
            </a:extLst>
          </p:cNvPr>
          <p:cNvCxnSpPr>
            <a:cxnSpLocks/>
          </p:cNvCxnSpPr>
          <p:nvPr/>
        </p:nvCxnSpPr>
        <p:spPr>
          <a:xfrm flipH="1" flipV="1">
            <a:off x="9960974" y="2226245"/>
            <a:ext cx="717493" cy="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B1CF2DF6-2C7F-4D29-8E98-ACC3C73D022C}"/>
              </a:ext>
            </a:extLst>
          </p:cNvPr>
          <p:cNvSpPr/>
          <p:nvPr/>
        </p:nvSpPr>
        <p:spPr>
          <a:xfrm>
            <a:off x="7836072" y="5321827"/>
            <a:ext cx="1109662" cy="504939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EAD322-DCD9-4DDE-B334-C029EF5CB7A9}"/>
              </a:ext>
            </a:extLst>
          </p:cNvPr>
          <p:cNvSpPr/>
          <p:nvPr/>
        </p:nvSpPr>
        <p:spPr>
          <a:xfrm>
            <a:off x="7726019" y="556040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>
                    <a:lumMod val="50000"/>
                  </a:schemeClr>
                </a:solidFill>
              </a:rPr>
              <a:t>5. 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웹으로 </a:t>
            </a:r>
            <a:r>
              <a:rPr lang="ko-KR" altLang="en-US" sz="800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 실행</a:t>
            </a:r>
          </a:p>
        </p:txBody>
      </p: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4387F12C-2FF1-4586-88A8-020B72D59733}"/>
              </a:ext>
            </a:extLst>
          </p:cNvPr>
          <p:cNvCxnSpPr/>
          <p:nvPr/>
        </p:nvCxnSpPr>
        <p:spPr>
          <a:xfrm>
            <a:off x="7210425" y="5164447"/>
            <a:ext cx="625647" cy="406603"/>
          </a:xfrm>
          <a:prstGeom prst="bentConnector3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C78028A-E7C5-40F5-AD47-8124418F8C47}"/>
              </a:ext>
            </a:extLst>
          </p:cNvPr>
          <p:cNvCxnSpPr/>
          <p:nvPr/>
        </p:nvCxnSpPr>
        <p:spPr>
          <a:xfrm>
            <a:off x="6096000" y="5475566"/>
            <a:ext cx="1740072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F33E227-090D-40D5-9F43-91FB9B034317}"/>
              </a:ext>
            </a:extLst>
          </p:cNvPr>
          <p:cNvCxnSpPr>
            <a:cxnSpLocks/>
          </p:cNvCxnSpPr>
          <p:nvPr/>
        </p:nvCxnSpPr>
        <p:spPr>
          <a:xfrm>
            <a:off x="4552033" y="5680176"/>
            <a:ext cx="328403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14215AA9-A922-40EC-B2BC-6BD26F84A694}"/>
              </a:ext>
            </a:extLst>
          </p:cNvPr>
          <p:cNvCxnSpPr/>
          <p:nvPr/>
        </p:nvCxnSpPr>
        <p:spPr>
          <a:xfrm>
            <a:off x="4276725" y="5486059"/>
            <a:ext cx="275308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37128F-EAB4-41AC-8680-73DFD3AC835B}"/>
              </a:ext>
            </a:extLst>
          </p:cNvPr>
          <p:cNvCxnSpPr/>
          <p:nvPr/>
        </p:nvCxnSpPr>
        <p:spPr>
          <a:xfrm>
            <a:off x="4552033" y="5486059"/>
            <a:ext cx="0" cy="20495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3172A3D1-C42F-4409-AE70-0ABC20336E1B}"/>
              </a:ext>
            </a:extLst>
          </p:cNvPr>
          <p:cNvCxnSpPr>
            <a:cxnSpLocks/>
          </p:cNvCxnSpPr>
          <p:nvPr/>
        </p:nvCxnSpPr>
        <p:spPr>
          <a:xfrm flipH="1">
            <a:off x="8977774" y="5396470"/>
            <a:ext cx="1266364" cy="64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8AF0E3D8-2FCC-47F8-94B0-F26B4DDCD566}"/>
              </a:ext>
            </a:extLst>
          </p:cNvPr>
          <p:cNvCxnSpPr>
            <a:cxnSpLocks/>
          </p:cNvCxnSpPr>
          <p:nvPr/>
        </p:nvCxnSpPr>
        <p:spPr>
          <a:xfrm flipH="1">
            <a:off x="10233958" y="5164447"/>
            <a:ext cx="10180" cy="21198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BA107AD2-DCB6-476B-B10F-008F15A7E4A0}"/>
              </a:ext>
            </a:extLst>
          </p:cNvPr>
          <p:cNvCxnSpPr>
            <a:cxnSpLocks/>
          </p:cNvCxnSpPr>
          <p:nvPr/>
        </p:nvCxnSpPr>
        <p:spPr>
          <a:xfrm>
            <a:off x="370636" y="1658231"/>
            <a:ext cx="15736" cy="411761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0697650D-4233-40F1-A540-37920F64BBEC}"/>
              </a:ext>
            </a:extLst>
          </p:cNvPr>
          <p:cNvCxnSpPr>
            <a:cxnSpLocks/>
          </p:cNvCxnSpPr>
          <p:nvPr/>
        </p:nvCxnSpPr>
        <p:spPr>
          <a:xfrm>
            <a:off x="370636" y="5775849"/>
            <a:ext cx="745668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97C4F864-4F2B-427A-942B-CA33197454EE}"/>
              </a:ext>
            </a:extLst>
          </p:cNvPr>
          <p:cNvCxnSpPr>
            <a:cxnSpLocks/>
          </p:cNvCxnSpPr>
          <p:nvPr/>
        </p:nvCxnSpPr>
        <p:spPr>
          <a:xfrm>
            <a:off x="6194052" y="2316154"/>
            <a:ext cx="280741" cy="690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3D156C3B-1BB7-4D11-A2D1-E9F8F71CDD84}"/>
              </a:ext>
            </a:extLst>
          </p:cNvPr>
          <p:cNvCxnSpPr>
            <a:cxnSpLocks/>
          </p:cNvCxnSpPr>
          <p:nvPr/>
        </p:nvCxnSpPr>
        <p:spPr>
          <a:xfrm>
            <a:off x="6474793" y="2199020"/>
            <a:ext cx="0" cy="357682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F77FC60C-1747-4442-A741-3ABA929A2BE7}"/>
              </a:ext>
            </a:extLst>
          </p:cNvPr>
          <p:cNvCxnSpPr>
            <a:cxnSpLocks/>
          </p:cNvCxnSpPr>
          <p:nvPr/>
        </p:nvCxnSpPr>
        <p:spPr>
          <a:xfrm>
            <a:off x="6473285" y="2200196"/>
            <a:ext cx="568071" cy="345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2DE0A08A-1932-436A-BACF-7F4C36372231}"/>
              </a:ext>
            </a:extLst>
          </p:cNvPr>
          <p:cNvCxnSpPr>
            <a:cxnSpLocks/>
          </p:cNvCxnSpPr>
          <p:nvPr/>
        </p:nvCxnSpPr>
        <p:spPr>
          <a:xfrm flipH="1" flipV="1">
            <a:off x="7048349" y="2065226"/>
            <a:ext cx="196" cy="35700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4F88E541-22B4-4F02-A763-C0033D751B0C}"/>
              </a:ext>
            </a:extLst>
          </p:cNvPr>
          <p:cNvCxnSpPr>
            <a:cxnSpLocks/>
          </p:cNvCxnSpPr>
          <p:nvPr/>
        </p:nvCxnSpPr>
        <p:spPr>
          <a:xfrm>
            <a:off x="7863416" y="2249902"/>
            <a:ext cx="500848" cy="696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57A5D39D-282E-4C52-BF9D-F59065E4CE79}"/>
              </a:ext>
            </a:extLst>
          </p:cNvPr>
          <p:cNvCxnSpPr>
            <a:cxnSpLocks/>
          </p:cNvCxnSpPr>
          <p:nvPr/>
        </p:nvCxnSpPr>
        <p:spPr>
          <a:xfrm flipV="1">
            <a:off x="7864785" y="2087978"/>
            <a:ext cx="0" cy="323848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22C48AE-8E51-4F4A-9604-CB87BBC4E8B0}"/>
              </a:ext>
            </a:extLst>
          </p:cNvPr>
          <p:cNvCxnSpPr>
            <a:cxnSpLocks/>
          </p:cNvCxnSpPr>
          <p:nvPr/>
        </p:nvCxnSpPr>
        <p:spPr>
          <a:xfrm flipV="1">
            <a:off x="6083999" y="2493381"/>
            <a:ext cx="2247290" cy="808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D50D62BE-60C3-439C-B74E-20B02978EB12}"/>
              </a:ext>
            </a:extLst>
          </p:cNvPr>
          <p:cNvCxnSpPr>
            <a:cxnSpLocks/>
          </p:cNvCxnSpPr>
          <p:nvPr/>
        </p:nvCxnSpPr>
        <p:spPr>
          <a:xfrm flipV="1">
            <a:off x="6083999" y="2414081"/>
            <a:ext cx="0" cy="9416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D5EBEDC-2D19-41B8-8371-02EA3346AB2A}"/>
              </a:ext>
            </a:extLst>
          </p:cNvPr>
          <p:cNvSpPr/>
          <p:nvPr/>
        </p:nvSpPr>
        <p:spPr>
          <a:xfrm>
            <a:off x="10415828" y="483790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파인튜닝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776075B7-4D2E-4C7F-B613-CF6FCEA64A67}"/>
              </a:ext>
            </a:extLst>
          </p:cNvPr>
          <p:cNvSpPr/>
          <p:nvPr/>
        </p:nvSpPr>
        <p:spPr>
          <a:xfrm>
            <a:off x="2264043" y="6069633"/>
            <a:ext cx="1247775" cy="370387"/>
          </a:xfrm>
          <a:prstGeom prst="round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0" name="그림 249">
            <a:hlinkClick r:id="rId8" action="ppaction://hlinkfile" tooltip="etri에서 제공하는 한국어 BERT 언어모델(KorBERT)"/>
            <a:extLst>
              <a:ext uri="{FF2B5EF4-FFF2-40B4-BE49-F238E27FC236}">
                <a16:creationId xmlns:a16="http://schemas.microsoft.com/office/drawing/2014/main" id="{10E6CA44-66A6-4118-9C1F-A172F30E0F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334"/>
          <a:stretch/>
        </p:blipFill>
        <p:spPr>
          <a:xfrm>
            <a:off x="438230" y="3185085"/>
            <a:ext cx="1635417" cy="1353695"/>
          </a:xfrm>
          <a:prstGeom prst="rect">
            <a:avLst/>
          </a:prstGeom>
          <a:ln>
            <a:noFill/>
          </a:ln>
        </p:spPr>
      </p:pic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F8C74EA-3F2F-444F-BCE7-06C9C9378F55}"/>
              </a:ext>
            </a:extLst>
          </p:cNvPr>
          <p:cNvCxnSpPr>
            <a:cxnSpLocks/>
          </p:cNvCxnSpPr>
          <p:nvPr/>
        </p:nvCxnSpPr>
        <p:spPr>
          <a:xfrm flipV="1">
            <a:off x="622785" y="3014206"/>
            <a:ext cx="4139089" cy="119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FA09E996-7A6E-45E7-BB06-BA72C78AE0F7}"/>
              </a:ext>
            </a:extLst>
          </p:cNvPr>
          <p:cNvCxnSpPr>
            <a:cxnSpLocks/>
          </p:cNvCxnSpPr>
          <p:nvPr/>
        </p:nvCxnSpPr>
        <p:spPr>
          <a:xfrm flipV="1">
            <a:off x="622785" y="3020752"/>
            <a:ext cx="0" cy="157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44B100F7-D623-4DFD-B7AE-D502B9F0CF42}"/>
              </a:ext>
            </a:extLst>
          </p:cNvPr>
          <p:cNvCxnSpPr>
            <a:cxnSpLocks/>
          </p:cNvCxnSpPr>
          <p:nvPr/>
        </p:nvCxnSpPr>
        <p:spPr>
          <a:xfrm flipV="1">
            <a:off x="4759819" y="2603111"/>
            <a:ext cx="2055" cy="4204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그림 268">
            <a:extLst>
              <a:ext uri="{FF2B5EF4-FFF2-40B4-BE49-F238E27FC236}">
                <a16:creationId xmlns:a16="http://schemas.microsoft.com/office/drawing/2014/main" id="{5C97B361-FABF-44B3-9D47-5CF0CF49C4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267" y="1455849"/>
            <a:ext cx="1153774" cy="204069"/>
          </a:xfrm>
          <a:prstGeom prst="rect">
            <a:avLst/>
          </a:prstGeom>
        </p:spPr>
      </p:pic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750FD915-60B3-4EDF-B058-29F122E0C89C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10239048" y="1557883"/>
            <a:ext cx="619219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2266C42F-08B8-4EBC-A468-EBDBB1C5A19F}"/>
              </a:ext>
            </a:extLst>
          </p:cNvPr>
          <p:cNvSpPr/>
          <p:nvPr/>
        </p:nvSpPr>
        <p:spPr>
          <a:xfrm>
            <a:off x="2163068" y="3077965"/>
            <a:ext cx="3294757" cy="1148058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5C807042-586B-4FE7-A22E-57F41A958C94}"/>
              </a:ext>
            </a:extLst>
          </p:cNvPr>
          <p:cNvSpPr/>
          <p:nvPr/>
        </p:nvSpPr>
        <p:spPr>
          <a:xfrm>
            <a:off x="3617641" y="3184578"/>
            <a:ext cx="1932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프리트레인</a:t>
            </a:r>
            <a:r>
              <a:rPr lang="ko-KR" altLang="en-US" sz="1200" b="1" dirty="0"/>
              <a:t> 코드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5B22FF7-FA5F-453C-9AB7-192F84F54004}"/>
              </a:ext>
            </a:extLst>
          </p:cNvPr>
          <p:cNvSpPr/>
          <p:nvPr/>
        </p:nvSpPr>
        <p:spPr>
          <a:xfrm>
            <a:off x="221186" y="134113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프리트레인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6601E59-03CF-4BAC-9F35-532170B1E5DB}"/>
              </a:ext>
            </a:extLst>
          </p:cNvPr>
          <p:cNvSpPr/>
          <p:nvPr/>
        </p:nvSpPr>
        <p:spPr>
          <a:xfrm>
            <a:off x="10642439" y="122635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파인 튜닝 데이터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92DF80D-63FD-4EFA-BFAA-786078A92C8C}"/>
              </a:ext>
            </a:extLst>
          </p:cNvPr>
          <p:cNvSpPr/>
          <p:nvPr/>
        </p:nvSpPr>
        <p:spPr>
          <a:xfrm>
            <a:off x="391462" y="2969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/>
              <a:t>KorBERT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모델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F397535-3B29-4D35-B5B4-62B91580F4E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8C9058C-5D74-453F-85BA-9F03C6FBC6E7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2286-6F11-4C73-B164-D9FF74E0A351}"/>
              </a:ext>
            </a:extLst>
          </p:cNvPr>
          <p:cNvSpPr/>
          <p:nvPr/>
        </p:nvSpPr>
        <p:spPr>
          <a:xfrm>
            <a:off x="438230" y="3178539"/>
            <a:ext cx="1646097" cy="13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11" action="ppaction://hlinkfile" tooltip="사전 훈련된 BERT의 체크포인트 파일을 이용해서 BERT 모듈 생성을 호출"/>
            <a:extLst>
              <a:ext uri="{FF2B5EF4-FFF2-40B4-BE49-F238E27FC236}">
                <a16:creationId xmlns:a16="http://schemas.microsoft.com/office/drawing/2014/main" id="{47B40A7A-C683-4ABA-9FA3-302FC9DADFB4}"/>
              </a:ext>
            </a:extLst>
          </p:cNvPr>
          <p:cNvSpPr/>
          <p:nvPr/>
        </p:nvSpPr>
        <p:spPr>
          <a:xfrm>
            <a:off x="3305175" y="2243731"/>
            <a:ext cx="1221706" cy="24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2" action="ppaction://hlinkfile" tooltip="BERT 모듈 생성"/>
            <a:extLst>
              <a:ext uri="{FF2B5EF4-FFF2-40B4-BE49-F238E27FC236}">
                <a16:creationId xmlns:a16="http://schemas.microsoft.com/office/drawing/2014/main" id="{7A0F7A9B-3302-4156-9051-A26E8A802B9C}"/>
              </a:ext>
            </a:extLst>
          </p:cNvPr>
          <p:cNvSpPr/>
          <p:nvPr/>
        </p:nvSpPr>
        <p:spPr>
          <a:xfrm>
            <a:off x="3304884" y="2519369"/>
            <a:ext cx="984641" cy="226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13" action="ppaction://hlinkfile" tooltip="입력된 데이터를 전처리 후 학습시키는 작업"/>
            <a:extLst>
              <a:ext uri="{FF2B5EF4-FFF2-40B4-BE49-F238E27FC236}">
                <a16:creationId xmlns:a16="http://schemas.microsoft.com/office/drawing/2014/main" id="{C0C3F340-3EF1-41DB-98B9-0E2DC348D186}"/>
              </a:ext>
            </a:extLst>
          </p:cNvPr>
          <p:cNvSpPr/>
          <p:nvPr/>
        </p:nvSpPr>
        <p:spPr>
          <a:xfrm>
            <a:off x="5024090" y="2223279"/>
            <a:ext cx="1220373" cy="25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4" action="ppaction://hlinkfile" tooltip="코버트 모듈을 읽어들이는 코드"/>
            <a:extLst>
              <a:ext uri="{FF2B5EF4-FFF2-40B4-BE49-F238E27FC236}">
                <a16:creationId xmlns:a16="http://schemas.microsoft.com/office/drawing/2014/main" id="{CAA9BF94-53A1-4A19-8B5A-70C0DE0E4A0F}"/>
              </a:ext>
            </a:extLst>
          </p:cNvPr>
          <p:cNvSpPr/>
          <p:nvPr/>
        </p:nvSpPr>
        <p:spPr>
          <a:xfrm>
            <a:off x="5024089" y="2501462"/>
            <a:ext cx="1115015" cy="265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5" action="ppaction://hlinkfile" tooltip="텍스트를 분리하고 학습시키는 작업 - 파인튜닝, 성능평가, 실행에 사용"/>
            <a:extLst>
              <a:ext uri="{FF2B5EF4-FFF2-40B4-BE49-F238E27FC236}">
                <a16:creationId xmlns:a16="http://schemas.microsoft.com/office/drawing/2014/main" id="{81B35960-B7B1-431C-B13C-1A04D15FF15B}"/>
              </a:ext>
            </a:extLst>
          </p:cNvPr>
          <p:cNvSpPr/>
          <p:nvPr/>
        </p:nvSpPr>
        <p:spPr>
          <a:xfrm>
            <a:off x="6830949" y="1994080"/>
            <a:ext cx="1032467" cy="196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6" action="ppaction://hlinkfile" tooltip="태그를 분리하고 학습시키는 작업 - 파인튜닝에서 사용"/>
            <a:extLst>
              <a:ext uri="{FF2B5EF4-FFF2-40B4-BE49-F238E27FC236}">
                <a16:creationId xmlns:a16="http://schemas.microsoft.com/office/drawing/2014/main" id="{28A51DBE-9001-45AA-9D2F-2DAF11D84855}"/>
              </a:ext>
            </a:extLst>
          </p:cNvPr>
          <p:cNvSpPr/>
          <p:nvPr/>
        </p:nvSpPr>
        <p:spPr>
          <a:xfrm>
            <a:off x="6830949" y="2239069"/>
            <a:ext cx="1018286" cy="24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7" action="ppaction://hlinkfile" tooltip="WordPiece tokenizing을 하여 학습데이터로 만들기"/>
            <a:extLst>
              <a:ext uri="{FF2B5EF4-FFF2-40B4-BE49-F238E27FC236}">
                <a16:creationId xmlns:a16="http://schemas.microsoft.com/office/drawing/2014/main" id="{5E21ACD1-5C9C-4088-9597-3D183ED2EA31}"/>
              </a:ext>
            </a:extLst>
          </p:cNvPr>
          <p:cNvSpPr/>
          <p:nvPr/>
        </p:nvSpPr>
        <p:spPr>
          <a:xfrm>
            <a:off x="6830949" y="2519369"/>
            <a:ext cx="1082718" cy="203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18" action="ppaction://hlinkfile" tooltip="Fine_tuned에 생성된 모델로 Sample의 test 데이터를 이용해서 모델을 평가"/>
            <a:extLst>
              <a:ext uri="{FF2B5EF4-FFF2-40B4-BE49-F238E27FC236}">
                <a16:creationId xmlns:a16="http://schemas.microsoft.com/office/drawing/2014/main" id="{DB4665CA-2E93-4D39-8BB2-25D5CFD0BB65}"/>
              </a:ext>
            </a:extLst>
          </p:cNvPr>
          <p:cNvSpPr/>
          <p:nvPr/>
        </p:nvSpPr>
        <p:spPr>
          <a:xfrm>
            <a:off x="8396637" y="2227826"/>
            <a:ext cx="1423006" cy="252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9" action="ppaction://hlinkfile" tooltip="유저가 실제로 문장을 입력해서 결과를 확인"/>
            <a:extLst>
              <a:ext uri="{FF2B5EF4-FFF2-40B4-BE49-F238E27FC236}">
                <a16:creationId xmlns:a16="http://schemas.microsoft.com/office/drawing/2014/main" id="{8F7AEBEF-7628-4612-A8E4-E45F87D26FB5}"/>
              </a:ext>
            </a:extLst>
          </p:cNvPr>
          <p:cNvSpPr/>
          <p:nvPr/>
        </p:nvSpPr>
        <p:spPr>
          <a:xfrm>
            <a:off x="8411421" y="2534239"/>
            <a:ext cx="1034766" cy="232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20" action="ppaction://hlinkfile" tooltip="파인튜닝 데이터의 포맷을 맞춰서 seq.in과 seq.out을 만드는 코드"/>
            <a:extLst>
              <a:ext uri="{FF2B5EF4-FFF2-40B4-BE49-F238E27FC236}">
                <a16:creationId xmlns:a16="http://schemas.microsoft.com/office/drawing/2014/main" id="{2F2D36A7-5D28-4D3C-8680-87A0766BB463}"/>
              </a:ext>
            </a:extLst>
          </p:cNvPr>
          <p:cNvSpPr/>
          <p:nvPr/>
        </p:nvSpPr>
        <p:spPr>
          <a:xfrm>
            <a:off x="8411421" y="3077965"/>
            <a:ext cx="1094742" cy="27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21" action="ppaction://hlinkfile" tooltip="Sample의 train과 val 데이터로 Fine-tuning 처리 후 결과를 Fine_tuned 에 넣음"/>
            <a:extLst>
              <a:ext uri="{FF2B5EF4-FFF2-40B4-BE49-F238E27FC236}">
                <a16:creationId xmlns:a16="http://schemas.microsoft.com/office/drawing/2014/main" id="{3E9A9383-2BE8-432B-A89A-BFFA71628D0B}"/>
              </a:ext>
            </a:extLst>
          </p:cNvPr>
          <p:cNvSpPr/>
          <p:nvPr/>
        </p:nvSpPr>
        <p:spPr>
          <a:xfrm>
            <a:off x="8411420" y="3383173"/>
            <a:ext cx="1456112" cy="248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2" action="ppaction://hlinkfile" tooltip="훈련을 준비하는 단계에서 필요한 도구를 모아둔 코드"/>
            <a:extLst>
              <a:ext uri="{FF2B5EF4-FFF2-40B4-BE49-F238E27FC236}">
                <a16:creationId xmlns:a16="http://schemas.microsoft.com/office/drawing/2014/main" id="{DA959C87-9D2E-4F48-BC70-C3886EF15A18}"/>
              </a:ext>
            </a:extLst>
          </p:cNvPr>
          <p:cNvSpPr/>
          <p:nvPr/>
        </p:nvSpPr>
        <p:spPr>
          <a:xfrm>
            <a:off x="8401050" y="3662775"/>
            <a:ext cx="688973" cy="173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23" action="ppaction://hlinkfile" tooltip="etri 제공 파일 - vocab size, layers 등 config 값 정의"/>
            <a:extLst>
              <a:ext uri="{FF2B5EF4-FFF2-40B4-BE49-F238E27FC236}">
                <a16:creationId xmlns:a16="http://schemas.microsoft.com/office/drawing/2014/main" id="{2EF7E7DB-F55E-433E-A935-AE61BE9B1521}"/>
              </a:ext>
            </a:extLst>
          </p:cNvPr>
          <p:cNvSpPr/>
          <p:nvPr/>
        </p:nvSpPr>
        <p:spPr>
          <a:xfrm>
            <a:off x="537067" y="1852164"/>
            <a:ext cx="863108" cy="161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24" action="ppaction://hlinkfile" tooltip="etri 제공 파일 - vocab 인덱스값"/>
            <a:extLst>
              <a:ext uri="{FF2B5EF4-FFF2-40B4-BE49-F238E27FC236}">
                <a16:creationId xmlns:a16="http://schemas.microsoft.com/office/drawing/2014/main" id="{D9D90D47-5BE0-4A65-A417-44DF084C2101}"/>
              </a:ext>
            </a:extLst>
          </p:cNvPr>
          <p:cNvSpPr/>
          <p:nvPr/>
        </p:nvSpPr>
        <p:spPr>
          <a:xfrm>
            <a:off x="534652" y="2019946"/>
            <a:ext cx="1109251" cy="138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25" action="ppaction://hlinkfile" tooltip="코버트의 가중치가 저장된 파일"/>
            <a:extLst>
              <a:ext uri="{FF2B5EF4-FFF2-40B4-BE49-F238E27FC236}">
                <a16:creationId xmlns:a16="http://schemas.microsoft.com/office/drawing/2014/main" id="{3DC5A671-4465-4D4E-A88F-B557426D5E04}"/>
              </a:ext>
            </a:extLst>
          </p:cNvPr>
          <p:cNvSpPr/>
          <p:nvPr/>
        </p:nvSpPr>
        <p:spPr>
          <a:xfrm>
            <a:off x="558191" y="2299125"/>
            <a:ext cx="1308051" cy="14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hlinkClick r:id="rId26" action="ppaction://hlinkfile" tooltip="코버트 가중치에 대한 정보가 저장된 파일"/>
            <a:extLst>
              <a:ext uri="{FF2B5EF4-FFF2-40B4-BE49-F238E27FC236}">
                <a16:creationId xmlns:a16="http://schemas.microsoft.com/office/drawing/2014/main" id="{F21F41EA-8A2C-419B-9B79-28DA709DA430}"/>
              </a:ext>
            </a:extLst>
          </p:cNvPr>
          <p:cNvSpPr/>
          <p:nvPr/>
        </p:nvSpPr>
        <p:spPr>
          <a:xfrm>
            <a:off x="556069" y="2443080"/>
            <a:ext cx="767337" cy="147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7" action="ppaction://hlinkfile" tooltip="코버트 모델의 구조를 담고 있는 파일"/>
            <a:extLst>
              <a:ext uri="{FF2B5EF4-FFF2-40B4-BE49-F238E27FC236}">
                <a16:creationId xmlns:a16="http://schemas.microsoft.com/office/drawing/2014/main" id="{24BFD176-D5DD-42F7-8B2E-08A5444F725D}"/>
              </a:ext>
            </a:extLst>
          </p:cNvPr>
          <p:cNvSpPr/>
          <p:nvPr/>
        </p:nvSpPr>
        <p:spPr>
          <a:xfrm>
            <a:off x="424952" y="2597148"/>
            <a:ext cx="796956" cy="145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28" action="ppaction://hlinkfile" tooltip="tensorflow_hub를 통해 코버트 모듈을 불러오기 위한 보조적인 파일"/>
            <a:extLst>
              <a:ext uri="{FF2B5EF4-FFF2-40B4-BE49-F238E27FC236}">
                <a16:creationId xmlns:a16="http://schemas.microsoft.com/office/drawing/2014/main" id="{6F1DFCCD-2441-46DF-8441-7889AC754857}"/>
              </a:ext>
            </a:extLst>
          </p:cNvPr>
          <p:cNvSpPr/>
          <p:nvPr/>
        </p:nvSpPr>
        <p:spPr>
          <a:xfrm>
            <a:off x="417265" y="2743001"/>
            <a:ext cx="814588" cy="132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EBAA503-DBFC-41B6-9798-2EB0D4ACA91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17903" y="5053333"/>
            <a:ext cx="1617523" cy="1329252"/>
          </a:xfrm>
          <a:prstGeom prst="rect">
            <a:avLst/>
          </a:prstGeom>
        </p:spPr>
      </p:pic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AD0C654-9F7E-4FEB-A4ED-C5258121582D}"/>
              </a:ext>
            </a:extLst>
          </p:cNvPr>
          <p:cNvCxnSpPr>
            <a:cxnSpLocks/>
          </p:cNvCxnSpPr>
          <p:nvPr/>
        </p:nvCxnSpPr>
        <p:spPr>
          <a:xfrm>
            <a:off x="10678466" y="2508250"/>
            <a:ext cx="0" cy="256042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화살표: 아래쪽 168">
            <a:extLst>
              <a:ext uri="{FF2B5EF4-FFF2-40B4-BE49-F238E27FC236}">
                <a16:creationId xmlns:a16="http://schemas.microsoft.com/office/drawing/2014/main" id="{A333618E-C8D3-409C-B7A6-DCE2912674DB}"/>
              </a:ext>
            </a:extLst>
          </p:cNvPr>
          <p:cNvSpPr/>
          <p:nvPr/>
        </p:nvSpPr>
        <p:spPr>
          <a:xfrm rot="20027097">
            <a:off x="10024423" y="3522511"/>
            <a:ext cx="283282" cy="1780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2BABEE63-F01D-490E-843A-B0D48F447D41}"/>
              </a:ext>
            </a:extLst>
          </p:cNvPr>
          <p:cNvCxnSpPr>
            <a:cxnSpLocks/>
          </p:cNvCxnSpPr>
          <p:nvPr/>
        </p:nvCxnSpPr>
        <p:spPr>
          <a:xfrm>
            <a:off x="10249437" y="5164447"/>
            <a:ext cx="42902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hlinkClick r:id="rId30" action="ppaction://hlinkfile" tooltip="테스트 결과 - 일치하지 않은 문장 리스트"/>
            <a:extLst>
              <a:ext uri="{FF2B5EF4-FFF2-40B4-BE49-F238E27FC236}">
                <a16:creationId xmlns:a16="http://schemas.microsoft.com/office/drawing/2014/main" id="{22B206F1-CB25-4EDE-960A-2F5FD4FCAFF4}"/>
              </a:ext>
            </a:extLst>
          </p:cNvPr>
          <p:cNvSpPr/>
          <p:nvPr/>
        </p:nvSpPr>
        <p:spPr>
          <a:xfrm>
            <a:off x="10934863" y="5402952"/>
            <a:ext cx="1077178" cy="194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hlinkClick r:id="rId31" action="ppaction://hlinkfile" tooltip="f1_score"/>
            <a:extLst>
              <a:ext uri="{FF2B5EF4-FFF2-40B4-BE49-F238E27FC236}">
                <a16:creationId xmlns:a16="http://schemas.microsoft.com/office/drawing/2014/main" id="{12EA9C09-EB4E-42AF-AED6-4D6F7665B8C6}"/>
              </a:ext>
            </a:extLst>
          </p:cNvPr>
          <p:cNvSpPr/>
          <p:nvPr/>
        </p:nvSpPr>
        <p:spPr>
          <a:xfrm>
            <a:off x="10934863" y="5631644"/>
            <a:ext cx="93646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32" action="ppaction://hlinkfile" tooltip="파인튜닝 훈련된 모델의 가중치와 구조 등을 저장한 파일"/>
            <a:extLst>
              <a:ext uri="{FF2B5EF4-FFF2-40B4-BE49-F238E27FC236}">
                <a16:creationId xmlns:a16="http://schemas.microsoft.com/office/drawing/2014/main" id="{90477579-D404-40CA-968E-B3EDDA9A3B3A}"/>
              </a:ext>
            </a:extLst>
          </p:cNvPr>
          <p:cNvSpPr/>
          <p:nvPr/>
        </p:nvSpPr>
        <p:spPr>
          <a:xfrm>
            <a:off x="10794147" y="5812952"/>
            <a:ext cx="1172428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3" action="ppaction://hlinkfile" tooltip="파인튜닝 훈련할 때 사용한 설정값"/>
            <a:extLst>
              <a:ext uri="{FF2B5EF4-FFF2-40B4-BE49-F238E27FC236}">
                <a16:creationId xmlns:a16="http://schemas.microsoft.com/office/drawing/2014/main" id="{743E3354-5374-43B6-BAC2-029EA44E653A}"/>
              </a:ext>
            </a:extLst>
          </p:cNvPr>
          <p:cNvSpPr/>
          <p:nvPr/>
        </p:nvSpPr>
        <p:spPr>
          <a:xfrm>
            <a:off x="10783933" y="5994260"/>
            <a:ext cx="87149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hlinkClick r:id="rId34" action="ppaction://hlinkfile" tooltip="각각의 태그를 훈련할 때 사용한 인덱스에 매칭해놓은 정보 * 가중치 행렬에서 몇 번째 행(또는 열)이 &quot;전화번호&quot; 슬롯에 해당하는지 알려주는 인덱스"/>
            <a:extLst>
              <a:ext uri="{FF2B5EF4-FFF2-40B4-BE49-F238E27FC236}">
                <a16:creationId xmlns:a16="http://schemas.microsoft.com/office/drawing/2014/main" id="{C974A39D-FA28-4CA1-B85D-CF39D730046B}"/>
              </a:ext>
            </a:extLst>
          </p:cNvPr>
          <p:cNvSpPr/>
          <p:nvPr/>
        </p:nvSpPr>
        <p:spPr>
          <a:xfrm>
            <a:off x="10783933" y="6175568"/>
            <a:ext cx="1087392" cy="199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hlinkClick r:id="rId35" action="ppaction://hlinkfile" tooltip="테스트용 토큰화된 문장들"/>
            <a:extLst>
              <a:ext uri="{FF2B5EF4-FFF2-40B4-BE49-F238E27FC236}">
                <a16:creationId xmlns:a16="http://schemas.microsoft.com/office/drawing/2014/main" id="{5E4D13EE-CBDE-4AF6-93B6-0BEE4DB04EA7}"/>
              </a:ext>
            </a:extLst>
          </p:cNvPr>
          <p:cNvSpPr/>
          <p:nvPr/>
        </p:nvSpPr>
        <p:spPr>
          <a:xfrm>
            <a:off x="11185430" y="2473235"/>
            <a:ext cx="498570" cy="16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36" action="ppaction://hlinkfile" tooltip="테스트용  문장들의 슬롯"/>
            <a:extLst>
              <a:ext uri="{FF2B5EF4-FFF2-40B4-BE49-F238E27FC236}">
                <a16:creationId xmlns:a16="http://schemas.microsoft.com/office/drawing/2014/main" id="{FB228165-851E-4A0D-BB98-E2D679B8DB2F}"/>
              </a:ext>
            </a:extLst>
          </p:cNvPr>
          <p:cNvSpPr/>
          <p:nvPr/>
        </p:nvSpPr>
        <p:spPr>
          <a:xfrm>
            <a:off x="11185430" y="2638726"/>
            <a:ext cx="546195" cy="177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hlinkClick r:id="rId37" action="ppaction://hlinkfile" tooltip="학습용 토큰화된 문장들"/>
            <a:extLst>
              <a:ext uri="{FF2B5EF4-FFF2-40B4-BE49-F238E27FC236}">
                <a16:creationId xmlns:a16="http://schemas.microsoft.com/office/drawing/2014/main" id="{5C86FD33-87BC-4498-B665-E1B12FE171E9}"/>
              </a:ext>
            </a:extLst>
          </p:cNvPr>
          <p:cNvSpPr/>
          <p:nvPr/>
        </p:nvSpPr>
        <p:spPr>
          <a:xfrm>
            <a:off x="11175216" y="3014206"/>
            <a:ext cx="508784" cy="140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hlinkClick r:id="rId38" action="ppaction://hlinkfile" tooltip="학습용 문장들의 슬롯"/>
            <a:extLst>
              <a:ext uri="{FF2B5EF4-FFF2-40B4-BE49-F238E27FC236}">
                <a16:creationId xmlns:a16="http://schemas.microsoft.com/office/drawing/2014/main" id="{C1F0C42A-28DC-4D93-BBC0-87028A4391CB}"/>
              </a:ext>
            </a:extLst>
          </p:cNvPr>
          <p:cNvSpPr/>
          <p:nvPr/>
        </p:nvSpPr>
        <p:spPr>
          <a:xfrm>
            <a:off x="11175216" y="3171017"/>
            <a:ext cx="546195" cy="167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39" action="ppaction://hlinkfile" tooltip="검증용 토큰화된 문장들"/>
            <a:extLst>
              <a:ext uri="{FF2B5EF4-FFF2-40B4-BE49-F238E27FC236}">
                <a16:creationId xmlns:a16="http://schemas.microsoft.com/office/drawing/2014/main" id="{A2E1A560-7F64-4A6F-9B54-A78D42152087}"/>
              </a:ext>
            </a:extLst>
          </p:cNvPr>
          <p:cNvSpPr/>
          <p:nvPr/>
        </p:nvSpPr>
        <p:spPr>
          <a:xfrm>
            <a:off x="11185430" y="3514896"/>
            <a:ext cx="536049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hlinkClick r:id="rId40" action="ppaction://hlinkfile" tooltip="검증용 문장들의 슬롯"/>
            <a:extLst>
              <a:ext uri="{FF2B5EF4-FFF2-40B4-BE49-F238E27FC236}">
                <a16:creationId xmlns:a16="http://schemas.microsoft.com/office/drawing/2014/main" id="{DC1ACE1B-F8A2-44D6-8070-5479C8B1880E}"/>
              </a:ext>
            </a:extLst>
          </p:cNvPr>
          <p:cNvSpPr/>
          <p:nvPr/>
        </p:nvSpPr>
        <p:spPr>
          <a:xfrm>
            <a:off x="11185430" y="3692366"/>
            <a:ext cx="568340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6427839-E99C-4E79-940F-608A86D8924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85047" y="4717757"/>
            <a:ext cx="1007382" cy="954709"/>
          </a:xfrm>
          <a:prstGeom prst="rect">
            <a:avLst/>
          </a:prstGeom>
        </p:spPr>
      </p:pic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AA38F1E8-4642-435D-8EFA-3D50E14429A3}"/>
              </a:ext>
            </a:extLst>
          </p:cNvPr>
          <p:cNvCxnSpPr>
            <a:cxnSpLocks/>
          </p:cNvCxnSpPr>
          <p:nvPr/>
        </p:nvCxnSpPr>
        <p:spPr>
          <a:xfrm>
            <a:off x="1201941" y="4863724"/>
            <a:ext cx="0" cy="91212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hlinkClick r:id="rId42" action="ppaction://hlinkfile" tooltip="coolsms사로부터 제공받은 sms를 보내기 위해 필요한 모듈"/>
            <a:extLst>
              <a:ext uri="{FF2B5EF4-FFF2-40B4-BE49-F238E27FC236}">
                <a16:creationId xmlns:a16="http://schemas.microsoft.com/office/drawing/2014/main" id="{52C2D0F6-A89F-4158-B9EE-5A00C71E640B}"/>
              </a:ext>
            </a:extLst>
          </p:cNvPr>
          <p:cNvSpPr/>
          <p:nvPr/>
        </p:nvSpPr>
        <p:spPr>
          <a:xfrm>
            <a:off x="985047" y="4717757"/>
            <a:ext cx="1007382" cy="962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hlinkClick r:id="rId43" action="ppaction://hlinkfile" tooltip="템플릿을 제외한 웹 페이지의 정적인 리소스"/>
            <a:extLst>
              <a:ext uri="{FF2B5EF4-FFF2-40B4-BE49-F238E27FC236}">
                <a16:creationId xmlns:a16="http://schemas.microsoft.com/office/drawing/2014/main" id="{61EF2DD1-7234-4336-8D15-D6F94E478291}"/>
              </a:ext>
            </a:extLst>
          </p:cNvPr>
          <p:cNvSpPr/>
          <p:nvPr/>
        </p:nvSpPr>
        <p:spPr>
          <a:xfrm>
            <a:off x="3594100" y="5376436"/>
            <a:ext cx="692220" cy="194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hlinkClick r:id="rId44" action="ppaction://hlinkfile" tooltip="사이트 템플릿"/>
            <a:extLst>
              <a:ext uri="{FF2B5EF4-FFF2-40B4-BE49-F238E27FC236}">
                <a16:creationId xmlns:a16="http://schemas.microsoft.com/office/drawing/2014/main" id="{EFAD3BF9-7880-4AED-BE5A-BC74CE013785}"/>
              </a:ext>
            </a:extLst>
          </p:cNvPr>
          <p:cNvSpPr/>
          <p:nvPr/>
        </p:nvSpPr>
        <p:spPr>
          <a:xfrm>
            <a:off x="5234658" y="5366098"/>
            <a:ext cx="861342" cy="218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hlinkClick r:id="rId45" action="ppaction://hlinkfile" tooltip="챗봇의 심장 모듈(챗봇의 입출력 로직이 들어있다. 이 곳에서 모든 것을 호출한다.)"/>
            <a:extLst>
              <a:ext uri="{FF2B5EF4-FFF2-40B4-BE49-F238E27FC236}">
                <a16:creationId xmlns:a16="http://schemas.microsoft.com/office/drawing/2014/main" id="{6C4D56AF-D23E-4722-BFC3-9FB6816074B2}"/>
              </a:ext>
            </a:extLst>
          </p:cNvPr>
          <p:cNvSpPr/>
          <p:nvPr/>
        </p:nvSpPr>
        <p:spPr>
          <a:xfrm>
            <a:off x="6555864" y="5037035"/>
            <a:ext cx="702178" cy="233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hlinkClick r:id="rId46" action="ppaction://hlinkfile" tooltip="챗봇 서비스를 실행시켜주는 모듈"/>
            <a:extLst>
              <a:ext uri="{FF2B5EF4-FFF2-40B4-BE49-F238E27FC236}">
                <a16:creationId xmlns:a16="http://schemas.microsoft.com/office/drawing/2014/main" id="{4CDA31C9-2B49-4DD4-B254-882D12F458D6}"/>
              </a:ext>
            </a:extLst>
          </p:cNvPr>
          <p:cNvSpPr/>
          <p:nvPr/>
        </p:nvSpPr>
        <p:spPr>
          <a:xfrm>
            <a:off x="7852577" y="5318741"/>
            <a:ext cx="757940" cy="238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4E48D1C-D065-4EE5-A9ED-4AA5A65D8803}"/>
              </a:ext>
            </a:extLst>
          </p:cNvPr>
          <p:cNvSpPr/>
          <p:nvPr/>
        </p:nvSpPr>
        <p:spPr>
          <a:xfrm>
            <a:off x="591487" y="4493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문자 발송</a:t>
            </a:r>
          </a:p>
        </p:txBody>
      </p:sp>
      <p:sp>
        <p:nvSpPr>
          <p:cNvPr id="77" name="직사각형 76">
            <a:hlinkClick r:id="rId47" action="ppaction://hlinkfile" tooltip="파인 튜닝을 실행하는 코랩 코드"/>
            <a:extLst>
              <a:ext uri="{FF2B5EF4-FFF2-40B4-BE49-F238E27FC236}">
                <a16:creationId xmlns:a16="http://schemas.microsoft.com/office/drawing/2014/main" id="{63C415CE-9AC0-4AA9-AAEB-D70192DF2F4E}"/>
              </a:ext>
            </a:extLst>
          </p:cNvPr>
          <p:cNvSpPr/>
          <p:nvPr/>
        </p:nvSpPr>
        <p:spPr>
          <a:xfrm>
            <a:off x="2264043" y="6084914"/>
            <a:ext cx="1105948" cy="2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616D04E-086B-4669-A9D9-FC75DFD35B3C}"/>
              </a:ext>
            </a:extLst>
          </p:cNvPr>
          <p:cNvSpPr/>
          <p:nvPr/>
        </p:nvSpPr>
        <p:spPr>
          <a:xfrm>
            <a:off x="27886" y="6263801"/>
            <a:ext cx="12164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FF0000"/>
                </a:solidFill>
              </a:rPr>
              <a:t>마우스 커서를 파일에 놓으면 설명을 볼 수 있습니다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65AAA6D7-BE64-44AE-8268-2B3BD6BC976E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평가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B92518F-83F5-4151-B580-FDB59273919F}"/>
              </a:ext>
            </a:extLst>
          </p:cNvPr>
          <p:cNvSpPr/>
          <p:nvPr/>
        </p:nvSpPr>
        <p:spPr>
          <a:xfrm>
            <a:off x="2162610" y="851383"/>
            <a:ext cx="8013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슬롯이 아닌 경우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로 표시되는데 슬롯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에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대한 비중이 다른 슬롯들에 비해 훨씬 크기 때문에 정확도</a:t>
            </a:r>
            <a:r>
              <a:rPr lang="en-US" altLang="ko-KR" dirty="0">
                <a:solidFill>
                  <a:srgbClr val="EEE4DB"/>
                </a:solidFill>
              </a:rPr>
              <a:t>(Accuracy)</a:t>
            </a:r>
            <a:r>
              <a:rPr lang="ko-KR" altLang="en-US" dirty="0">
                <a:solidFill>
                  <a:srgbClr val="EEE4DB"/>
                </a:solidFill>
              </a:rPr>
              <a:t>로는 평가가 불가하다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재현율</a:t>
            </a:r>
            <a:r>
              <a:rPr lang="en-US" altLang="ko-KR" dirty="0">
                <a:solidFill>
                  <a:srgbClr val="EEE4DB"/>
                </a:solidFill>
              </a:rPr>
              <a:t>(Recall)</a:t>
            </a:r>
            <a:r>
              <a:rPr lang="ko-KR" altLang="en-US" dirty="0">
                <a:solidFill>
                  <a:srgbClr val="EEE4DB"/>
                </a:solidFill>
              </a:rPr>
              <a:t>과 정밀도</a:t>
            </a:r>
            <a:r>
              <a:rPr lang="en-US" altLang="ko-KR" dirty="0">
                <a:solidFill>
                  <a:srgbClr val="EEE4DB"/>
                </a:solidFill>
              </a:rPr>
              <a:t>(Precision)</a:t>
            </a:r>
            <a:r>
              <a:rPr lang="ko-KR" altLang="en-US" dirty="0">
                <a:solidFill>
                  <a:srgbClr val="EEE4DB"/>
                </a:solidFill>
              </a:rPr>
              <a:t>의 조화평균인 </a:t>
            </a:r>
            <a:r>
              <a:rPr lang="en-US" altLang="ko-KR" b="1" dirty="0">
                <a:solidFill>
                  <a:srgbClr val="FFEC42"/>
                </a:solidFill>
              </a:rPr>
              <a:t>F1 Score</a:t>
            </a:r>
            <a:r>
              <a:rPr lang="ko-KR" altLang="en-US" dirty="0">
                <a:solidFill>
                  <a:srgbClr val="EEE4DB"/>
                </a:solidFill>
              </a:rPr>
              <a:t>를 이용한다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B0110-E50A-45DA-A5FD-025E9F043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17" y="3566346"/>
            <a:ext cx="3814915" cy="2861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C7F659-9381-4E2C-9109-B14457886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11" y="3562478"/>
            <a:ext cx="7972792" cy="2865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9C422D-D672-4F98-A4DE-534A6D2E3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821" y="2445859"/>
            <a:ext cx="2933700" cy="26670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C0976C-5CAF-4B38-AEBE-91D304DD9E41}"/>
              </a:ext>
            </a:extLst>
          </p:cNvPr>
          <p:cNvSpPr/>
          <p:nvPr/>
        </p:nvSpPr>
        <p:spPr>
          <a:xfrm>
            <a:off x="589689" y="2168860"/>
            <a:ext cx="1100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EE4DB"/>
                </a:solidFill>
              </a:rPr>
              <a:t>슬롯 예측에 대한 </a:t>
            </a:r>
            <a:r>
              <a:rPr lang="en-US" altLang="ko-KR" sz="1200" b="1" dirty="0">
                <a:solidFill>
                  <a:srgbClr val="EEE4DB"/>
                </a:solidFill>
              </a:rPr>
              <a:t>F1 Score </a:t>
            </a:r>
            <a:r>
              <a:rPr lang="ko-KR" altLang="en-US" sz="1200" b="1" dirty="0">
                <a:solidFill>
                  <a:srgbClr val="EEE4DB"/>
                </a:solidFill>
              </a:rPr>
              <a:t>값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A69CFD-C048-4590-8C23-78C4D8DBB513}"/>
              </a:ext>
            </a:extLst>
          </p:cNvPr>
          <p:cNvSpPr/>
          <p:nvPr/>
        </p:nvSpPr>
        <p:spPr>
          <a:xfrm>
            <a:off x="2895599" y="3219012"/>
            <a:ext cx="2619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EEE4DB"/>
                </a:solidFill>
              </a:rPr>
              <a:t>오인식한</a:t>
            </a:r>
            <a:r>
              <a:rPr lang="ko-KR" altLang="en-US" sz="1200" b="1" dirty="0">
                <a:solidFill>
                  <a:srgbClr val="EEE4DB"/>
                </a:solidFill>
              </a:rPr>
              <a:t> 슬롯들을 포함한 문장들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2F03E5F-B363-465F-A1E9-C6C944381B83}"/>
              </a:ext>
            </a:extLst>
          </p:cNvPr>
          <p:cNvSpPr/>
          <p:nvPr/>
        </p:nvSpPr>
        <p:spPr>
          <a:xfrm>
            <a:off x="8489356" y="3219013"/>
            <a:ext cx="30800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EEE4DB"/>
                </a:solidFill>
              </a:rPr>
              <a:t>Epoch 5</a:t>
            </a:r>
            <a:r>
              <a:rPr lang="ko-KR" altLang="en-US" sz="1200" b="1" dirty="0">
                <a:solidFill>
                  <a:srgbClr val="EEE4DB"/>
                </a:solidFill>
              </a:rPr>
              <a:t>까지 훈련</a:t>
            </a:r>
            <a:r>
              <a:rPr lang="en-US" altLang="ko-KR" sz="1200" b="1" dirty="0">
                <a:solidFill>
                  <a:srgbClr val="EEE4DB"/>
                </a:solidFill>
              </a:rPr>
              <a:t>, </a:t>
            </a:r>
            <a:r>
              <a:rPr lang="ko-KR" altLang="en-US" sz="1200" b="1" dirty="0">
                <a:solidFill>
                  <a:srgbClr val="EEE4DB"/>
                </a:solidFill>
              </a:rPr>
              <a:t>테스트 데이터 손실률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7D112-1E5E-47D2-8B71-F7DD238CECF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89C7E2-B060-4E6F-9159-FCBE1E5B95B0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8FA6003-DDE3-4EDC-9737-0A00CD67D1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1112331" y="1210095"/>
            <a:ext cx="3530600" cy="5328259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1442438" y="906063"/>
            <a:ext cx="167779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문장 분석 결과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602964" y="1210095"/>
            <a:ext cx="5476705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5801089" y="906063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출력 문장 생성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6FB8CF-C493-4A48-B376-4DA9DC8AB75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 문장의 슬롯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예측와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출력 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CD8E7F-7A2B-4F53-B6D1-9A0DA66CC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438" y="1397869"/>
            <a:ext cx="2851870" cy="221993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B8FD29F-BA6D-47F0-954E-23CBD81CC1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11"/>
          <a:stretch/>
        </p:blipFill>
        <p:spPr>
          <a:xfrm>
            <a:off x="1442438" y="3617808"/>
            <a:ext cx="2851870" cy="284976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25AC12-9A22-43B1-86D9-3E87E11A216A}"/>
              </a:ext>
            </a:extLst>
          </p:cNvPr>
          <p:cNvSpPr/>
          <p:nvPr/>
        </p:nvSpPr>
        <p:spPr>
          <a:xfrm>
            <a:off x="5861895" y="1473974"/>
            <a:ext cx="516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버트는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디코더가</a:t>
            </a:r>
            <a:r>
              <a:rPr lang="ko-KR" altLang="en-US" sz="1200" b="1" dirty="0"/>
              <a:t> 없으므로 문장을 생성할 수 없다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출력 문장은 하이브리드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룰베이스드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+ </a:t>
            </a:r>
            <a:r>
              <a:rPr lang="ko-KR" altLang="en-US" sz="1200" b="1" dirty="0" err="1"/>
              <a:t>머신러닝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방식으로 생성된다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A5A3F-F37F-4DDA-910E-43C5D7FEE4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86"/>
          <a:stretch/>
        </p:blipFill>
        <p:spPr>
          <a:xfrm>
            <a:off x="6333104" y="2246308"/>
            <a:ext cx="3858238" cy="19139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0B4D97-F146-4173-9FF8-CB9EE1477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104" y="4333091"/>
            <a:ext cx="3858238" cy="203544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5FE60DD-3616-44CB-894B-0AA1DE0488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9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24855F-FD75-4F04-9EEC-66F592A52E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49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3381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36294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34669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CF5426-58AC-4998-A904-AADF3E822036}"/>
              </a:ext>
            </a:extLst>
          </p:cNvPr>
          <p:cNvSpPr txBox="1"/>
          <p:nvPr/>
        </p:nvSpPr>
        <p:spPr>
          <a:xfrm>
            <a:off x="444518" y="883955"/>
            <a:ext cx="86659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스터디룸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예약을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멀티턴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전망과 필요성 및 한계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상용화를 위한 전체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스터디룸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예약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데모 영상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챗봇을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구현하기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 및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Pre-train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위한 사전 준비와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깃헙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관리 및 객체지향적 프로그래밍을 통한 모듈화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1E9B8C-6095-4D2A-AB8A-2940D4C615E4}"/>
              </a:ext>
            </a:extLst>
          </p:cNvPr>
          <p:cNvSpPr/>
          <p:nvPr/>
        </p:nvSpPr>
        <p:spPr>
          <a:xfrm>
            <a:off x="110502" y="70925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CA1E9-99AD-47EE-BB4D-C2BEB5516BE4}"/>
              </a:ext>
            </a:extLst>
          </p:cNvPr>
          <p:cNvSpPr/>
          <p:nvPr/>
        </p:nvSpPr>
        <p:spPr>
          <a:xfrm>
            <a:off x="68604" y="40990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27CECD7-1034-4712-B56F-30874EAE28BC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99E8AFC-661A-4579-B015-A6E63FAB5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27D9654-A876-4499-B98A-2750BAC94E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6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배분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974EF1-F0D5-45FB-842C-6027D4C7927C}"/>
              </a:ext>
            </a:extLst>
          </p:cNvPr>
          <p:cNvSpPr/>
          <p:nvPr/>
        </p:nvSpPr>
        <p:spPr>
          <a:xfrm>
            <a:off x="1320981" y="1186094"/>
            <a:ext cx="3680323" cy="2336259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E807BB-305E-416C-B6B9-D05499F7E0B5}"/>
              </a:ext>
            </a:extLst>
          </p:cNvPr>
          <p:cNvSpPr/>
          <p:nvPr/>
        </p:nvSpPr>
        <p:spPr>
          <a:xfrm>
            <a:off x="1757624" y="1012269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이선민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8A9419-9B6D-4AD5-B834-20F10C440FA6}"/>
              </a:ext>
            </a:extLst>
          </p:cNvPr>
          <p:cNvSpPr/>
          <p:nvPr/>
        </p:nvSpPr>
        <p:spPr>
          <a:xfrm>
            <a:off x="6821583" y="1186094"/>
            <a:ext cx="3680323" cy="2336259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B5FD8C-BF1C-4156-BE0C-BF5D8DDFCF27}"/>
              </a:ext>
            </a:extLst>
          </p:cNvPr>
          <p:cNvSpPr txBox="1"/>
          <p:nvPr/>
        </p:nvSpPr>
        <p:spPr>
          <a:xfrm>
            <a:off x="6821581" y="1663184"/>
            <a:ext cx="36701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자언어</a:t>
            </a:r>
            <a:r>
              <a:rPr lang="ko-KR" altLang="en-US" sz="1400" b="1" dirty="0">
                <a:latin typeface="+mj-ea"/>
                <a:ea typeface="+mj-ea"/>
              </a:rPr>
              <a:t> 처리와 </a:t>
            </a: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내용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핵심 기술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파인 튜닝 데이터 제작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Pre-training</a:t>
            </a:r>
            <a:r>
              <a:rPr lang="ko-KR" altLang="en-US" sz="1400" b="1" dirty="0">
                <a:latin typeface="+mj-ea"/>
                <a:ea typeface="+mj-ea"/>
              </a:rPr>
              <a:t> 코드 작성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</a:rPr>
              <a:t>PPT </a:t>
            </a:r>
            <a:r>
              <a:rPr lang="ko-KR" altLang="en-US" sz="1400" b="1" dirty="0">
                <a:latin typeface="+mj-ea"/>
              </a:rPr>
              <a:t>제작 및 발표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CC97310-BC73-4047-B2F7-5EAB7327968E}"/>
              </a:ext>
            </a:extLst>
          </p:cNvPr>
          <p:cNvSpPr/>
          <p:nvPr/>
        </p:nvSpPr>
        <p:spPr>
          <a:xfrm>
            <a:off x="7258226" y="1012269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이종희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78EF1F-D9FF-4BDC-9F4D-0ABCC3F56555}"/>
              </a:ext>
            </a:extLst>
          </p:cNvPr>
          <p:cNvSpPr/>
          <p:nvPr/>
        </p:nvSpPr>
        <p:spPr>
          <a:xfrm>
            <a:off x="1320981" y="4055717"/>
            <a:ext cx="3680323" cy="2336259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755AEDF-80A6-40D1-B96A-CCD851E69993}"/>
              </a:ext>
            </a:extLst>
          </p:cNvPr>
          <p:cNvSpPr/>
          <p:nvPr/>
        </p:nvSpPr>
        <p:spPr>
          <a:xfrm>
            <a:off x="1757624" y="3881892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노규만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A7D0-038C-4FB3-A204-0B57E3B46FF3}"/>
              </a:ext>
            </a:extLst>
          </p:cNvPr>
          <p:cNvSpPr/>
          <p:nvPr/>
        </p:nvSpPr>
        <p:spPr>
          <a:xfrm>
            <a:off x="6821583" y="4055717"/>
            <a:ext cx="3680323" cy="2336259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F0F7A98-3BBD-408A-A7F7-8B67BA6137BB}"/>
              </a:ext>
            </a:extLst>
          </p:cNvPr>
          <p:cNvSpPr/>
          <p:nvPr/>
        </p:nvSpPr>
        <p:spPr>
          <a:xfrm>
            <a:off x="7258226" y="3881892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최종완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2B6A85-D7D6-49EE-87C0-7F1858B7615B}"/>
              </a:ext>
            </a:extLst>
          </p:cNvPr>
          <p:cNvSpPr txBox="1"/>
          <p:nvPr/>
        </p:nvSpPr>
        <p:spPr>
          <a:xfrm>
            <a:off x="1331198" y="1663184"/>
            <a:ext cx="36701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데이터별 </a:t>
            </a:r>
            <a:r>
              <a:rPr lang="ko-KR" altLang="en-US" sz="1400" b="1" dirty="0" err="1">
                <a:latin typeface="+mj-ea"/>
                <a:ea typeface="+mj-ea"/>
              </a:rPr>
              <a:t>파인튜닝</a:t>
            </a:r>
            <a:r>
              <a:rPr lang="ko-KR" altLang="en-US" sz="1400" b="1" dirty="0">
                <a:latin typeface="+mj-ea"/>
                <a:ea typeface="+mj-ea"/>
              </a:rPr>
              <a:t> 실행 및 테스트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입력받은</a:t>
            </a:r>
            <a:r>
              <a:rPr lang="ko-KR" altLang="en-US" sz="1400" b="1" dirty="0">
                <a:latin typeface="+mj-ea"/>
                <a:ea typeface="+mj-ea"/>
              </a:rPr>
              <a:t> 값의 적합성 체크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태깅된</a:t>
            </a:r>
            <a:r>
              <a:rPr lang="ko-KR" altLang="en-US" sz="1400" b="1" dirty="0">
                <a:latin typeface="+mj-ea"/>
                <a:ea typeface="+mj-ea"/>
              </a:rPr>
              <a:t> 슬롯의 값을 각각의 변수에 저장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챗봇의</a:t>
            </a:r>
            <a:r>
              <a:rPr lang="ko-KR" altLang="en-US" sz="1400" b="1" dirty="0">
                <a:latin typeface="+mj-ea"/>
                <a:ea typeface="+mj-ea"/>
              </a:rPr>
              <a:t> 답변을 랜덤 추출로 노출시킴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소스 파일의 기능 정리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4ABE09-B887-49F8-8510-F69CC1AF450E}"/>
              </a:ext>
            </a:extLst>
          </p:cNvPr>
          <p:cNvSpPr txBox="1"/>
          <p:nvPr/>
        </p:nvSpPr>
        <p:spPr>
          <a:xfrm>
            <a:off x="6821579" y="4403572"/>
            <a:ext cx="36803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 err="1">
                <a:latin typeface="+mj-ea"/>
                <a:ea typeface="+mj-ea"/>
              </a:rPr>
              <a:t>Tensorflow</a:t>
            </a:r>
            <a:r>
              <a:rPr lang="en-US" altLang="ko-KR" sz="1400" b="1" dirty="0">
                <a:latin typeface="+mj-ea"/>
                <a:ea typeface="+mj-ea"/>
              </a:rPr>
              <a:t>-Flask</a:t>
            </a:r>
            <a:r>
              <a:rPr lang="ko-KR" altLang="en-US" sz="1400" b="1" dirty="0">
                <a:latin typeface="+mj-ea"/>
                <a:ea typeface="+mj-ea"/>
              </a:rPr>
              <a:t> 연동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 자동 생성 모듈 생성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디렉토리 구조 설계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</a:t>
            </a:r>
            <a:r>
              <a:rPr lang="ko-KR" altLang="en-US" sz="1400" b="1" dirty="0">
                <a:latin typeface="+mj-ea"/>
                <a:ea typeface="+mj-ea"/>
              </a:rPr>
              <a:t>와 </a:t>
            </a:r>
            <a:r>
              <a:rPr lang="en-US" altLang="ko-KR" sz="1400" b="1" dirty="0">
                <a:latin typeface="+mj-ea"/>
                <a:ea typeface="+mj-ea"/>
              </a:rPr>
              <a:t>Tensorflow1</a:t>
            </a:r>
            <a:r>
              <a:rPr lang="ko-KR" altLang="en-US" sz="1400" b="1" dirty="0">
                <a:latin typeface="+mj-ea"/>
                <a:ea typeface="+mj-ea"/>
              </a:rPr>
              <a:t>의 연동 작업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 </a:t>
            </a:r>
            <a:r>
              <a:rPr lang="ko-KR" altLang="en-US" sz="1400" b="1" dirty="0">
                <a:latin typeface="+mj-ea"/>
                <a:ea typeface="+mj-ea"/>
              </a:rPr>
              <a:t>서비스 로그 남기는 코드 삽입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예약 완료 후 문자 보내도록 </a:t>
            </a:r>
            <a:r>
              <a:rPr lang="ko-KR" altLang="en-US" sz="1400" b="1" dirty="0" err="1">
                <a:latin typeface="+mj-ea"/>
                <a:ea typeface="+mj-ea"/>
              </a:rPr>
              <a:t>하는것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9792D0-7C9F-4A80-8880-A2B2943A01EA}"/>
              </a:ext>
            </a:extLst>
          </p:cNvPr>
          <p:cNvSpPr txBox="1"/>
          <p:nvPr/>
        </p:nvSpPr>
        <p:spPr>
          <a:xfrm>
            <a:off x="1310767" y="4403572"/>
            <a:ext cx="36803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방향성 정의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문자 </a:t>
            </a:r>
            <a:r>
              <a:rPr lang="en-US" altLang="ko-KR" sz="1400" b="1" dirty="0">
                <a:latin typeface="+mj-ea"/>
                <a:ea typeface="+mj-ea"/>
              </a:rPr>
              <a:t>API </a:t>
            </a:r>
            <a:r>
              <a:rPr lang="ko-KR" altLang="en-US" sz="1400" b="1" dirty="0">
                <a:latin typeface="+mj-ea"/>
                <a:ea typeface="+mj-ea"/>
              </a:rPr>
              <a:t>신청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기존 </a:t>
            </a:r>
            <a:r>
              <a:rPr lang="ko-KR" altLang="en-US" sz="1400" b="1" dirty="0" err="1">
                <a:latin typeface="+mj-ea"/>
                <a:ea typeface="+mj-ea"/>
              </a:rPr>
              <a:t>스터디룸의</a:t>
            </a:r>
            <a:r>
              <a:rPr lang="ko-KR" altLang="en-US" sz="1400" b="1" dirty="0">
                <a:latin typeface="+mj-ea"/>
                <a:ea typeface="+mj-ea"/>
              </a:rPr>
              <a:t> 서비스 행태 분석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카카오뱅크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동부화재 등 다른 </a:t>
            </a: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시스템의 기능과 한계를 분석해 보완점을 분석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Fine-tuning</a:t>
            </a:r>
            <a:r>
              <a:rPr lang="ko-KR" altLang="en-US" sz="1400" b="1" dirty="0">
                <a:latin typeface="+mj-ea"/>
                <a:ea typeface="+mj-ea"/>
              </a:rPr>
              <a:t>을 위한 데이터 구축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미디어젠</a:t>
            </a:r>
            <a:r>
              <a:rPr lang="ko-KR" altLang="en-US" sz="1400" b="1" dirty="0">
                <a:latin typeface="+mj-ea"/>
                <a:ea typeface="+mj-ea"/>
              </a:rPr>
              <a:t> 교육 내용 정리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E28BE8-3524-4FF4-B534-21CEE574AE0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EA9C8-15ED-4656-96D2-17B87574F268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AA27489-87BE-4014-B9DF-3CCD97134C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1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참고 자료</a:t>
            </a:r>
            <a:r>
              <a:rPr lang="en-US" altLang="ko-KR" dirty="0">
                <a:solidFill>
                  <a:srgbClr val="EEE4DB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유원준</a:t>
            </a:r>
            <a:r>
              <a:rPr lang="en-US" altLang="ko-KR" dirty="0">
                <a:solidFill>
                  <a:srgbClr val="EEE4DB"/>
                </a:solidFill>
              </a:rPr>
              <a:t>(2021), 『</a:t>
            </a:r>
            <a:r>
              <a:rPr lang="ko-KR" altLang="en-US" dirty="0">
                <a:solidFill>
                  <a:srgbClr val="EEE4DB"/>
                </a:solidFill>
              </a:rPr>
              <a:t>딥 러닝을 이용한 자연어 처리 입문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위키독스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이기창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한국어 </a:t>
            </a:r>
            <a:r>
              <a:rPr lang="ko-KR" altLang="en-US" dirty="0" err="1">
                <a:solidFill>
                  <a:srgbClr val="EEE4DB"/>
                </a:solidFill>
              </a:rPr>
              <a:t>임베딩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에이콘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전창욱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최태균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조중현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>
                <a:solidFill>
                  <a:srgbClr val="EEE4DB"/>
                </a:solidFill>
              </a:rPr>
              <a:t>신성진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 err="1">
                <a:solidFill>
                  <a:srgbClr val="EEE4DB"/>
                </a:solidFill>
              </a:rPr>
              <a:t>텐서플로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2</a:t>
            </a:r>
            <a:r>
              <a:rPr lang="ko-KR" altLang="en-US" dirty="0">
                <a:solidFill>
                  <a:srgbClr val="EEE4DB"/>
                </a:solidFill>
              </a:rPr>
              <a:t>와 </a:t>
            </a:r>
            <a:r>
              <a:rPr lang="ko-KR" altLang="en-US" dirty="0" err="1">
                <a:solidFill>
                  <a:srgbClr val="EEE4DB"/>
                </a:solidFill>
              </a:rPr>
              <a:t>머신러닝으로</a:t>
            </a:r>
            <a:r>
              <a:rPr lang="ko-KR" altLang="en-US" dirty="0">
                <a:solidFill>
                  <a:srgbClr val="EEE4DB"/>
                </a:solidFill>
              </a:rPr>
              <a:t> 시작하는 자연어 처리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위키북스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사이토 고키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밑바닥부터 시작하는 </a:t>
            </a:r>
            <a:r>
              <a:rPr lang="ko-KR" altLang="en-US" dirty="0" err="1">
                <a:solidFill>
                  <a:srgbClr val="EEE4DB"/>
                </a:solidFill>
              </a:rPr>
              <a:t>딥러닝</a:t>
            </a:r>
            <a:r>
              <a:rPr lang="en-US" altLang="ko-KR" dirty="0">
                <a:solidFill>
                  <a:srgbClr val="EEE4DB"/>
                </a:solidFill>
              </a:rPr>
              <a:t>2』, </a:t>
            </a:r>
            <a:r>
              <a:rPr lang="ko-KR" altLang="en-US" dirty="0" err="1">
                <a:solidFill>
                  <a:srgbClr val="EEE4DB"/>
                </a:solidFill>
              </a:rPr>
              <a:t>한빛미디어</a:t>
            </a:r>
            <a:endParaRPr lang="en-US" altLang="ko-KR" dirty="0">
              <a:solidFill>
                <a:srgbClr val="EEE4DB"/>
              </a:solidFill>
            </a:endParaRP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de-DE" altLang="ko-KR" dirty="0">
                <a:solidFill>
                  <a:srgbClr val="EEE4DB"/>
                </a:solidFill>
              </a:rPr>
              <a:t>Qian Chen, Zhu Zhuo, Wen Wang(2019), </a:t>
            </a:r>
            <a:r>
              <a:rPr lang="en-US" altLang="ko-KR" dirty="0">
                <a:solidFill>
                  <a:srgbClr val="EEE4DB"/>
                </a:solidFill>
              </a:rPr>
              <a:t>BERT for Joint Intent Classification and Slot Filling</a:t>
            </a:r>
          </a:p>
          <a:p>
            <a:r>
              <a:rPr lang="en-US" altLang="ko-KR" dirty="0" err="1">
                <a:solidFill>
                  <a:srgbClr val="EEE4DB"/>
                </a:solidFill>
              </a:rPr>
              <a:t>Zhenzhong</a:t>
            </a:r>
            <a:r>
              <a:rPr lang="en-US" altLang="ko-KR" dirty="0">
                <a:solidFill>
                  <a:srgbClr val="EEE4DB"/>
                </a:solidFill>
              </a:rPr>
              <a:t> Lan, </a:t>
            </a:r>
            <a:r>
              <a:rPr lang="en-US" altLang="ko-KR" dirty="0" err="1">
                <a:solidFill>
                  <a:srgbClr val="EEE4DB"/>
                </a:solidFill>
              </a:rPr>
              <a:t>Mingda</a:t>
            </a:r>
            <a:r>
              <a:rPr lang="en-US" altLang="ko-KR" dirty="0">
                <a:solidFill>
                  <a:srgbClr val="EEE4DB"/>
                </a:solidFill>
              </a:rPr>
              <a:t> Chen, Sebastian Goodman, Kevin </a:t>
            </a:r>
            <a:r>
              <a:rPr lang="en-US" altLang="ko-KR" dirty="0" err="1">
                <a:solidFill>
                  <a:srgbClr val="EEE4DB"/>
                </a:solidFill>
              </a:rPr>
              <a:t>Gimpel</a:t>
            </a:r>
            <a:r>
              <a:rPr lang="en-US" altLang="ko-KR" dirty="0">
                <a:solidFill>
                  <a:srgbClr val="EEE4DB"/>
                </a:solidFill>
              </a:rPr>
              <a:t>, Piyush Sharma, Radu </a:t>
            </a:r>
            <a:r>
              <a:rPr lang="en-US" altLang="ko-KR" dirty="0" err="1">
                <a:solidFill>
                  <a:srgbClr val="EEE4DB"/>
                </a:solidFill>
              </a:rPr>
              <a:t>Soricut</a:t>
            </a:r>
            <a:r>
              <a:rPr lang="en-US" altLang="ko-KR" dirty="0">
                <a:solidFill>
                  <a:srgbClr val="EEE4DB"/>
                </a:solidFill>
              </a:rPr>
              <a:t>(2019), ALBERT: A 						Lite BERT for Self-supervised Learning of Language Representations</a:t>
            </a:r>
          </a:p>
          <a:p>
            <a:r>
              <a:rPr lang="en-US" altLang="ko-KR" dirty="0">
                <a:solidFill>
                  <a:srgbClr val="EEE4DB"/>
                </a:solidFill>
              </a:rPr>
              <a:t>Ashish Vaswani Noam </a:t>
            </a:r>
            <a:r>
              <a:rPr lang="en-US" altLang="ko-KR" dirty="0" err="1">
                <a:solidFill>
                  <a:srgbClr val="EEE4DB"/>
                </a:solidFill>
              </a:rPr>
              <a:t>Shazeer</a:t>
            </a:r>
            <a:r>
              <a:rPr lang="en-US" altLang="ko-KR" dirty="0">
                <a:solidFill>
                  <a:srgbClr val="EEE4DB"/>
                </a:solidFill>
              </a:rPr>
              <a:t> Niki Parmar Jakob </a:t>
            </a:r>
            <a:r>
              <a:rPr lang="en-US" altLang="ko-KR" dirty="0" err="1">
                <a:solidFill>
                  <a:srgbClr val="EEE4DB"/>
                </a:solidFill>
              </a:rPr>
              <a:t>Uszkoreit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en-US" altLang="ko-KR" dirty="0" err="1">
                <a:solidFill>
                  <a:srgbClr val="EEE4DB"/>
                </a:solidFill>
              </a:rPr>
              <a:t>Llion</a:t>
            </a:r>
            <a:r>
              <a:rPr lang="en-US" altLang="ko-KR" dirty="0">
                <a:solidFill>
                  <a:srgbClr val="EEE4DB"/>
                </a:solidFill>
              </a:rPr>
              <a:t> Jones Aidan N. Gomez Lukasz Kaiser </a:t>
            </a:r>
            <a:r>
              <a:rPr lang="en-US" altLang="ko-KR" dirty="0" err="1">
                <a:solidFill>
                  <a:srgbClr val="EEE4DB"/>
                </a:solidFill>
              </a:rPr>
              <a:t>Illia</a:t>
            </a:r>
            <a:r>
              <a:rPr lang="en-US" altLang="ko-KR" dirty="0">
                <a:solidFill>
                  <a:srgbClr val="EEE4DB"/>
                </a:solidFill>
              </a:rPr>
              <a:t> 						</a:t>
            </a:r>
            <a:r>
              <a:rPr lang="en-US" altLang="ko-KR" dirty="0" err="1">
                <a:solidFill>
                  <a:srgbClr val="EEE4DB"/>
                </a:solidFill>
              </a:rPr>
              <a:t>Polosukhin</a:t>
            </a:r>
            <a:r>
              <a:rPr lang="en-US" altLang="ko-KR" dirty="0">
                <a:solidFill>
                  <a:srgbClr val="EEE4DB"/>
                </a:solidFill>
              </a:rPr>
              <a:t>(2017), Attention is All You Need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https://zsunn.tistory.com/?page=5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https://lovit.github.io/nlp/2018/04/02/wpm/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https://keep-steady.tistory.com/37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https://ratsgo.github.io/nlpbook/docs/tokenization/encode/#bert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https://goodtogreate.tistory.com/entry/Saving-and-Restoring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</a:rPr>
              <a:t>https://lv99.tistory.com/17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미디어젠</a:t>
            </a:r>
            <a:r>
              <a:rPr lang="ko-KR" altLang="en-US" dirty="0">
                <a:solidFill>
                  <a:srgbClr val="EEE4DB"/>
                </a:solidFill>
              </a:rPr>
              <a:t> 연구원들의 교육자료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9096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42009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40384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6F39AC9-B26C-4D2F-A489-475853479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96" y="4508815"/>
            <a:ext cx="2238183" cy="22381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B5CFDD-647D-4E48-9A3D-9375DA4326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354058" y="1210095"/>
            <a:ext cx="5303570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A295B-615F-45F6-B63B-BDA354CE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01" y="3141094"/>
            <a:ext cx="4867275" cy="757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E30F3B-35C4-4AE1-BD43-67E7D6052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83" y="4797708"/>
            <a:ext cx="4860129" cy="7659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F3E8D-2B50-48D2-ADFB-54D90BEB2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75" y="4072552"/>
            <a:ext cx="4860129" cy="561331"/>
          </a:xfrm>
          <a:prstGeom prst="rect">
            <a:avLst/>
          </a:prstGeom>
        </p:spPr>
      </p:pic>
      <p:pic>
        <p:nvPicPr>
          <p:cNvPr id="2052" name="Picture 4" descr="누구나 손쉽게 인공지능 챗봇 개발한다 &lt; 챗봇 &lt; AI Industry &lt; 기사본문 - 인공지능신문">
            <a:extLst>
              <a:ext uri="{FF2B5EF4-FFF2-40B4-BE49-F238E27FC236}">
                <a16:creationId xmlns:a16="http://schemas.microsoft.com/office/drawing/2014/main" id="{10C7D1F3-7D70-4AAA-A3A6-A835AB89B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5680" r="14960" b="28560"/>
          <a:stretch/>
        </p:blipFill>
        <p:spPr bwMode="auto">
          <a:xfrm>
            <a:off x="2269645" y="5738610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카카오엔터프라이즈">
            <a:extLst>
              <a:ext uri="{FF2B5EF4-FFF2-40B4-BE49-F238E27FC236}">
                <a16:creationId xmlns:a16="http://schemas.microsoft.com/office/drawing/2014/main" id="{0D7DDAD1-E45E-4888-8CC6-D3B37A4E5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5" b="7075"/>
          <a:stretch/>
        </p:blipFill>
        <p:spPr bwMode="auto">
          <a:xfrm>
            <a:off x="3972815" y="5738983"/>
            <a:ext cx="144306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KT NUGU">
            <a:extLst>
              <a:ext uri="{FF2B5EF4-FFF2-40B4-BE49-F238E27FC236}">
                <a16:creationId xmlns:a16="http://schemas.microsoft.com/office/drawing/2014/main" id="{A96E3406-94FD-4967-AA06-0676BFADD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27886" r="24923" b="25972"/>
          <a:stretch/>
        </p:blipFill>
        <p:spPr bwMode="auto">
          <a:xfrm>
            <a:off x="566475" y="5738984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BF928C-47F5-4F10-B1B3-32E9307A9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00" y="1426401"/>
            <a:ext cx="4867275" cy="573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57572E-74EF-47F9-BE3A-86D7AE9B38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273" y="2163684"/>
            <a:ext cx="4874421" cy="799809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552183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전망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6096000" y="1219870"/>
            <a:ext cx="5680846" cy="2113880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294125" y="915837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필요성</a:t>
            </a:r>
          </a:p>
        </p:txBody>
      </p:sp>
      <p:pic>
        <p:nvPicPr>
          <p:cNvPr id="2058" name="Picture 10" descr="그래픽 | DBR">
            <a:extLst>
              <a:ext uri="{FF2B5EF4-FFF2-40B4-BE49-F238E27FC236}">
                <a16:creationId xmlns:a16="http://schemas.microsoft.com/office/drawing/2014/main" id="{061F0FF7-7088-42D8-878E-0F9CBD65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1" y="1357157"/>
            <a:ext cx="5210101" cy="1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AF5B61-85D6-4E72-AC7C-88D142833603}"/>
              </a:ext>
            </a:extLst>
          </p:cNvPr>
          <p:cNvSpPr/>
          <p:nvPr/>
        </p:nvSpPr>
        <p:spPr>
          <a:xfrm>
            <a:off x="6096000" y="3845822"/>
            <a:ext cx="5680846" cy="264801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8CD3F66-4E28-4BFB-B7AC-44C6850009A7}"/>
              </a:ext>
            </a:extLst>
          </p:cNvPr>
          <p:cNvSpPr/>
          <p:nvPr/>
        </p:nvSpPr>
        <p:spPr>
          <a:xfrm>
            <a:off x="6294125" y="3541790"/>
            <a:ext cx="1562100" cy="493441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한계</a:t>
            </a:r>
          </a:p>
        </p:txBody>
      </p:sp>
      <p:pic>
        <p:nvPicPr>
          <p:cNvPr id="2060" name="Picture 12" descr="트렌드모니터] 한계는 명확하지만, 성장 가능성은 높은 '챗봇' 서비스 : 네이버 포스트">
            <a:extLst>
              <a:ext uri="{FF2B5EF4-FFF2-40B4-BE49-F238E27FC236}">
                <a16:creationId xmlns:a16="http://schemas.microsoft.com/office/drawing/2014/main" id="{65681822-BD11-4DAA-9C0B-B33A01E6F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r="19092"/>
          <a:stretch/>
        </p:blipFill>
        <p:spPr bwMode="auto">
          <a:xfrm>
            <a:off x="9296401" y="3940916"/>
            <a:ext cx="2480446" cy="23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D928D-86E0-40A5-8464-DA6750316B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7685" y="6251650"/>
            <a:ext cx="2047977" cy="221502"/>
          </a:xfrm>
          <a:prstGeom prst="rect">
            <a:avLst/>
          </a:prstGeom>
        </p:spPr>
      </p:pic>
      <p:pic>
        <p:nvPicPr>
          <p:cNvPr id="2062" name="Picture 14" descr="비대면 사회' 이끄는 '챗봇', 편의성 앞세워 일상으로 빠르게 침투 중 - 산업종합저널 동향">
            <a:extLst>
              <a:ext uri="{FF2B5EF4-FFF2-40B4-BE49-F238E27FC236}">
                <a16:creationId xmlns:a16="http://schemas.microsoft.com/office/drawing/2014/main" id="{29A86373-E5DC-4D10-B4C6-9AC268EB6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 bwMode="auto">
          <a:xfrm>
            <a:off x="6096000" y="4213412"/>
            <a:ext cx="3200400" cy="210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704F8-2A2F-41BA-935B-93CB3718C55A}"/>
              </a:ext>
            </a:extLst>
          </p:cNvPr>
          <p:cNvSpPr/>
          <p:nvPr/>
        </p:nvSpPr>
        <p:spPr>
          <a:xfrm>
            <a:off x="552183" y="2959961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</a:t>
            </a:r>
            <a:r>
              <a:rPr lang="ko-KR" altLang="en-US" sz="600" dirty="0"/>
              <a:t>http://www.busan.com/view/busan/view.php?code=2021042221461734797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6CCD20-AC8E-4E35-8B4C-62A8F25B07B3}"/>
              </a:ext>
            </a:extLst>
          </p:cNvPr>
          <p:cNvSpPr/>
          <p:nvPr/>
        </p:nvSpPr>
        <p:spPr>
          <a:xfrm>
            <a:off x="547680" y="2003915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https://www.metroseoul.co.kr/article/20210418500165</a:t>
            </a:r>
            <a:endParaRPr lang="ko-KR" altLang="en-US" sz="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E7F4C5-F5F2-4104-80A1-56F9F3D83731}"/>
              </a:ext>
            </a:extLst>
          </p:cNvPr>
          <p:cNvSpPr/>
          <p:nvPr/>
        </p:nvSpPr>
        <p:spPr>
          <a:xfrm>
            <a:off x="547680" y="3888490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http://www.opinionnews.co.kr/news/articleView.html?idxno=44195</a:t>
            </a:r>
            <a:endParaRPr lang="ko-KR" altLang="en-US" sz="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F87AB-552B-4238-84EF-9FA581855F4D}"/>
              </a:ext>
            </a:extLst>
          </p:cNvPr>
          <p:cNvSpPr/>
          <p:nvPr/>
        </p:nvSpPr>
        <p:spPr>
          <a:xfrm>
            <a:off x="6007397" y="631241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https://m.post.naver.com/viewer/postView.nhn?volumeNo=30147412&amp;memberNo=44045763</a:t>
            </a:r>
            <a:endParaRPr lang="ko-KR" altLang="en-US" sz="6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C92AE41-A04B-4230-86BF-928F50462B0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과정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A404-4CA7-4D3A-B761-9C8F2DC1DB61}"/>
              </a:ext>
            </a:extLst>
          </p:cNvPr>
          <p:cNvSpPr/>
          <p:nvPr/>
        </p:nvSpPr>
        <p:spPr>
          <a:xfrm>
            <a:off x="226563" y="7720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수집 및 정제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4319E8-C8FA-493B-B053-FF8EE6FA2C56}"/>
              </a:ext>
            </a:extLst>
          </p:cNvPr>
          <p:cNvSpPr/>
          <p:nvPr/>
        </p:nvSpPr>
        <p:spPr>
          <a:xfrm>
            <a:off x="3239393" y="7705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Pre-training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A45580-19C9-4A7D-A587-C4E6C2A8650C}"/>
              </a:ext>
            </a:extLst>
          </p:cNvPr>
          <p:cNvSpPr/>
          <p:nvPr/>
        </p:nvSpPr>
        <p:spPr>
          <a:xfrm>
            <a:off x="9323600" y="77433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웹서비스로 상용화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E72F2-F8E9-4B71-8F81-B38B14303346}"/>
              </a:ext>
            </a:extLst>
          </p:cNvPr>
          <p:cNvSpPr/>
          <p:nvPr/>
        </p:nvSpPr>
        <p:spPr>
          <a:xfrm>
            <a:off x="6310770" y="778066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Fine-tuning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E02406-058A-4FC9-A21B-EB9001ACEDBE}"/>
              </a:ext>
            </a:extLst>
          </p:cNvPr>
          <p:cNvSpPr/>
          <p:nvPr/>
        </p:nvSpPr>
        <p:spPr>
          <a:xfrm>
            <a:off x="22656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BB615C-8B27-4F2D-A1C9-651E0D5BAD6D}"/>
              </a:ext>
            </a:extLst>
          </p:cNvPr>
          <p:cNvSpPr/>
          <p:nvPr/>
        </p:nvSpPr>
        <p:spPr>
          <a:xfrm>
            <a:off x="323939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4068ED-5E7A-48AD-AA73-26D57F9D1B62}"/>
              </a:ext>
            </a:extLst>
          </p:cNvPr>
          <p:cNvSpPr/>
          <p:nvPr/>
        </p:nvSpPr>
        <p:spPr>
          <a:xfrm>
            <a:off x="6313440" y="1258565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670A62-F730-4645-9EAE-7ABC35B7CB6F}"/>
              </a:ext>
            </a:extLst>
          </p:cNvPr>
          <p:cNvSpPr/>
          <p:nvPr/>
        </p:nvSpPr>
        <p:spPr>
          <a:xfrm>
            <a:off x="9321114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A49D35-5033-464C-BF14-05F47B861ECD}"/>
              </a:ext>
            </a:extLst>
          </p:cNvPr>
          <p:cNvSpPr/>
          <p:nvPr/>
        </p:nvSpPr>
        <p:spPr>
          <a:xfrm>
            <a:off x="1109790" y="2222590"/>
            <a:ext cx="1756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뉴스 기사 웹 </a:t>
            </a:r>
            <a:r>
              <a:rPr lang="ko-KR" altLang="en-US" sz="1200" b="1" dirty="0" err="1"/>
              <a:t>크롤링을</a:t>
            </a:r>
            <a:r>
              <a:rPr lang="ko-KR" altLang="en-US" sz="1200" b="1" dirty="0"/>
              <a:t> 통한 말뭉치 확보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1A7DA-FB30-43AC-955E-620A4B35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58" y="2263460"/>
            <a:ext cx="848114" cy="3914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446EAD-8D4A-4D5D-B3D5-FED016AD4836}"/>
              </a:ext>
            </a:extLst>
          </p:cNvPr>
          <p:cNvSpPr/>
          <p:nvPr/>
        </p:nvSpPr>
        <p:spPr>
          <a:xfrm>
            <a:off x="224076" y="2862460"/>
            <a:ext cx="26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정규표현식을 이용해 말뭉치 정제</a:t>
            </a:r>
            <a:endParaRPr lang="en-US" altLang="ko-KR" sz="12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17EEA-206C-4A5B-8C21-40B6830D700C}"/>
              </a:ext>
            </a:extLst>
          </p:cNvPr>
          <p:cNvSpPr/>
          <p:nvPr/>
        </p:nvSpPr>
        <p:spPr>
          <a:xfrm>
            <a:off x="231721" y="4344667"/>
            <a:ext cx="26341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업체에 직접 문의해 예약에 꼭 필요한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가지 정보 파악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/>
              <a:t>멀티턴</a:t>
            </a:r>
            <a:r>
              <a:rPr lang="ko-KR" altLang="en-US" sz="1200" b="1" dirty="0"/>
              <a:t> 대화 구축용 스크립트 작성</a:t>
            </a:r>
            <a:endParaRPr lang="en-US" altLang="ko-KR" sz="1200" b="1" dirty="0"/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프로그래밍을 통한 데이터 부풀리기로 문장 자동 생성 </a:t>
            </a:r>
            <a:r>
              <a:rPr lang="en-US" altLang="ko-KR" sz="1000" dirty="0"/>
              <a:t>+</a:t>
            </a:r>
            <a:r>
              <a:rPr lang="ko-KR" altLang="en-US" sz="1000" dirty="0"/>
              <a:t>직접 수기로 문장 작성</a:t>
            </a:r>
            <a:r>
              <a:rPr lang="en-US" altLang="ko-KR" sz="10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2AC162-8F78-447B-995F-CABC22CCE50C}"/>
              </a:ext>
            </a:extLst>
          </p:cNvPr>
          <p:cNvSpPr/>
          <p:nvPr/>
        </p:nvSpPr>
        <p:spPr>
          <a:xfrm>
            <a:off x="224077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사전 학습을 위한 데이터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21D320-CC83-4792-A280-58F81BF4F709}"/>
              </a:ext>
            </a:extLst>
          </p:cNvPr>
          <p:cNvSpPr/>
          <p:nvPr/>
        </p:nvSpPr>
        <p:spPr>
          <a:xfrm>
            <a:off x="231721" y="3828956"/>
            <a:ext cx="26418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구현을 위한 데이터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5AE62B-33D0-4321-8FDA-546C1DA49819}"/>
              </a:ext>
            </a:extLst>
          </p:cNvPr>
          <p:cNvSpPr/>
          <p:nvPr/>
        </p:nvSpPr>
        <p:spPr>
          <a:xfrm>
            <a:off x="3239393" y="1679129"/>
            <a:ext cx="2644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Vocab </a:t>
            </a:r>
            <a:r>
              <a:rPr lang="ko-KR" altLang="en-US" sz="1400" b="1" dirty="0">
                <a:highlight>
                  <a:srgbClr val="FFEC42"/>
                </a:highlight>
              </a:rPr>
              <a:t>만들기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및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토큰화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FAB40C-0986-4745-909B-0375095D6A57}"/>
              </a:ext>
            </a:extLst>
          </p:cNvPr>
          <p:cNvSpPr/>
          <p:nvPr/>
        </p:nvSpPr>
        <p:spPr>
          <a:xfrm>
            <a:off x="3244733" y="3313886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실제 </a:t>
            </a:r>
            <a:r>
              <a:rPr lang="en-US" altLang="ko-KR" sz="1400" b="1" dirty="0">
                <a:highlight>
                  <a:srgbClr val="FFEC42"/>
                </a:highlight>
              </a:rPr>
              <a:t>Pre-training </a:t>
            </a:r>
            <a:r>
              <a:rPr lang="ko-KR" altLang="en-US" sz="1400" b="1" dirty="0">
                <a:highlight>
                  <a:srgbClr val="FFEC42"/>
                </a:highlight>
              </a:rPr>
              <a:t>진행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CD764D-E058-423B-97E5-7FA64B34AF4D}"/>
              </a:ext>
            </a:extLst>
          </p:cNvPr>
          <p:cNvSpPr/>
          <p:nvPr/>
        </p:nvSpPr>
        <p:spPr>
          <a:xfrm>
            <a:off x="6310770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데이터 다듬기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B2F67-2701-4CC3-BAF3-4BC849872B5E}"/>
              </a:ext>
            </a:extLst>
          </p:cNvPr>
          <p:cNvSpPr/>
          <p:nvPr/>
        </p:nvSpPr>
        <p:spPr>
          <a:xfrm>
            <a:off x="6318597" y="3313886"/>
            <a:ext cx="2634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모델 구축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FAA31E-6EAD-4AB9-91FA-C3CA8DBB324E}"/>
              </a:ext>
            </a:extLst>
          </p:cNvPr>
          <p:cNvSpPr/>
          <p:nvPr/>
        </p:nvSpPr>
        <p:spPr>
          <a:xfrm>
            <a:off x="6318597" y="496177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Fine-tuning </a:t>
            </a:r>
            <a:r>
              <a:rPr lang="ko-KR" altLang="en-US" sz="1400" b="1" dirty="0">
                <a:highlight>
                  <a:srgbClr val="FFEC42"/>
                </a:highlight>
              </a:rPr>
              <a:t>모델 평가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CF6CCB-2613-435F-8315-66CF9CFCE4B4}"/>
              </a:ext>
            </a:extLst>
          </p:cNvPr>
          <p:cNvSpPr/>
          <p:nvPr/>
        </p:nvSpPr>
        <p:spPr>
          <a:xfrm>
            <a:off x="9326270" y="1675465"/>
            <a:ext cx="2636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Flask</a:t>
            </a:r>
            <a:r>
              <a:rPr lang="ko-KR" altLang="en-US" sz="1400" b="1" dirty="0">
                <a:highlight>
                  <a:srgbClr val="FFEC42"/>
                </a:highlight>
              </a:rPr>
              <a:t>를 이용한 웹 구현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0DC8AC-279E-464D-A3F1-30A13A7C1944}"/>
              </a:ext>
            </a:extLst>
          </p:cNvPr>
          <p:cNvSpPr/>
          <p:nvPr/>
        </p:nvSpPr>
        <p:spPr>
          <a:xfrm>
            <a:off x="9326271" y="3309918"/>
            <a:ext cx="2634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highlight>
                  <a:srgbClr val="FFEC42"/>
                </a:highlight>
              </a:rPr>
              <a:t>Flask_ngrok</a:t>
            </a:r>
            <a:r>
              <a:rPr lang="ko-KR" altLang="en-US" sz="1400" b="1" dirty="0">
                <a:highlight>
                  <a:srgbClr val="FFEC42"/>
                </a:highlight>
              </a:rPr>
              <a:t>으로 배포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6ED92-42F9-4C26-88AA-378E4AC09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703" y="5402333"/>
            <a:ext cx="1168692" cy="461665"/>
          </a:xfrm>
          <a:prstGeom prst="rect">
            <a:avLst/>
          </a:prstGeom>
        </p:spPr>
      </p:pic>
      <p:pic>
        <p:nvPicPr>
          <p:cNvPr id="50" name="Picture 2" descr="bert google">
            <a:extLst>
              <a:ext uri="{FF2B5EF4-FFF2-40B4-BE49-F238E27FC236}">
                <a16:creationId xmlns:a16="http://schemas.microsoft.com/office/drawing/2014/main" id="{209CA04C-EC01-487F-A4B4-FAA29AEE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3854931"/>
            <a:ext cx="1100224" cy="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sk] Flask 프로젝트 초기 세팅">
            <a:extLst>
              <a:ext uri="{FF2B5EF4-FFF2-40B4-BE49-F238E27FC236}">
                <a16:creationId xmlns:a16="http://schemas.microsoft.com/office/drawing/2014/main" id="{A63EA910-2DE9-473A-9E85-9CB4999D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002" y="2093576"/>
            <a:ext cx="1055992" cy="5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소셜 리스닝 툴에 최첨단 AI 언어모델 'BERT'가 도입된다면?">
            <a:extLst>
              <a:ext uri="{FF2B5EF4-FFF2-40B4-BE49-F238E27FC236}">
                <a16:creationId xmlns:a16="http://schemas.microsoft.com/office/drawing/2014/main" id="{EC2CE5E2-EFB8-4393-8970-A07985A62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7555" r="23870" b="51607"/>
          <a:stretch/>
        </p:blipFill>
        <p:spPr bwMode="auto">
          <a:xfrm>
            <a:off x="6370515" y="3853981"/>
            <a:ext cx="1014649" cy="6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출연연 R&amp;R 재정립]ETRI, 초지능·초연결·초실감 연구 구체화…R&amp;R 완료는 아직 - 전자신문">
            <a:extLst>
              <a:ext uri="{FF2B5EF4-FFF2-40B4-BE49-F238E27FC236}">
                <a16:creationId xmlns:a16="http://schemas.microsoft.com/office/drawing/2014/main" id="{47738952-F394-4EFB-AC5F-84A5018C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5485904"/>
            <a:ext cx="1100223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5BDA73-2CD4-421C-BD78-B88C18AC43F7}"/>
              </a:ext>
            </a:extLst>
          </p:cNvPr>
          <p:cNvSpPr/>
          <p:nvPr/>
        </p:nvSpPr>
        <p:spPr>
          <a:xfrm>
            <a:off x="3244733" y="4964648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ETRI</a:t>
            </a:r>
            <a:r>
              <a:rPr lang="ko-KR" altLang="en-US" sz="1400" b="1" dirty="0">
                <a:highlight>
                  <a:srgbClr val="FFEC42"/>
                </a:highlight>
              </a:rPr>
              <a:t>에서 </a:t>
            </a:r>
            <a:r>
              <a:rPr lang="en-US" altLang="ko-KR" sz="1400" b="1" dirty="0" err="1">
                <a:highlight>
                  <a:srgbClr val="FFEC42"/>
                </a:highlight>
              </a:rPr>
              <a:t>KorBERT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다운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4A2867E-8E76-4CB6-9A8F-E143F0029D38}"/>
              </a:ext>
            </a:extLst>
          </p:cNvPr>
          <p:cNvSpPr/>
          <p:nvPr/>
        </p:nvSpPr>
        <p:spPr>
          <a:xfrm>
            <a:off x="9326269" y="495400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예약완료 문자 발송 서비스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D5D89D-49F4-44E8-8BBD-5B893E17F986}"/>
              </a:ext>
            </a:extLst>
          </p:cNvPr>
          <p:cNvSpPr/>
          <p:nvPr/>
        </p:nvSpPr>
        <p:spPr>
          <a:xfrm>
            <a:off x="3236907" y="2261696"/>
            <a:ext cx="26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구글 </a:t>
            </a:r>
            <a:r>
              <a:rPr lang="en-US" altLang="ko-KR" sz="1200" b="1" dirty="0" err="1"/>
              <a:t>Sentencepiece</a:t>
            </a:r>
            <a:r>
              <a:rPr lang="ko-KR" altLang="en-US" sz="1200" b="1" dirty="0"/>
              <a:t>로 어휘 사전을 만들고 말뭉치 토큰화 진행</a:t>
            </a:r>
            <a:endParaRPr lang="en-US" altLang="ko-KR" sz="12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677AD3-A3E8-48DC-94FD-382F63A9338C}"/>
              </a:ext>
            </a:extLst>
          </p:cNvPr>
          <p:cNvSpPr/>
          <p:nvPr/>
        </p:nvSpPr>
        <p:spPr>
          <a:xfrm>
            <a:off x="4393894" y="3838472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ALBERT</a:t>
            </a:r>
            <a:r>
              <a:rPr lang="ko-KR" altLang="en-US" sz="1200" b="1" dirty="0"/>
              <a:t>를 이용해 사전 학습을 직접 실시</a:t>
            </a:r>
            <a:endParaRPr lang="en-US" altLang="ko-KR" sz="12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A8F025-5A16-47D8-A211-95BF96339667}"/>
              </a:ext>
            </a:extLst>
          </p:cNvPr>
          <p:cNvSpPr/>
          <p:nvPr/>
        </p:nvSpPr>
        <p:spPr>
          <a:xfrm>
            <a:off x="4393711" y="5411128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미리 학습된 모델을 </a:t>
            </a:r>
            <a:r>
              <a:rPr lang="en-US" altLang="ko-KR" sz="1200" b="1" dirty="0"/>
              <a:t>API Key</a:t>
            </a:r>
            <a:r>
              <a:rPr lang="ko-KR" altLang="en-US" sz="1200" b="1" dirty="0"/>
              <a:t>로 파일 다운로드</a:t>
            </a:r>
            <a:endParaRPr lang="en-US" altLang="ko-KR" sz="12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5FBF15-AC91-4DC2-B51B-B93CDBB68170}"/>
              </a:ext>
            </a:extLst>
          </p:cNvPr>
          <p:cNvSpPr/>
          <p:nvPr/>
        </p:nvSpPr>
        <p:spPr>
          <a:xfrm>
            <a:off x="7411905" y="3853981"/>
            <a:ext cx="1484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다듬은 데이터로 </a:t>
            </a:r>
            <a:r>
              <a:rPr lang="ko-KR" altLang="en-US" sz="1200" b="1" dirty="0" err="1"/>
              <a:t>챗봇</a:t>
            </a:r>
            <a:r>
              <a:rPr lang="ko-KR" altLang="en-US" sz="1200" b="1" dirty="0"/>
              <a:t> 모델 훈련</a:t>
            </a:r>
            <a:endParaRPr lang="en-US" altLang="ko-KR" sz="12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B4098FA-34F4-4481-AE0E-85BD2A34430C}"/>
              </a:ext>
            </a:extLst>
          </p:cNvPr>
          <p:cNvSpPr/>
          <p:nvPr/>
        </p:nvSpPr>
        <p:spPr>
          <a:xfrm>
            <a:off x="2733215" y="3225111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B1B70E3F-1B91-4205-8058-5E2A2DDA03A2}"/>
              </a:ext>
            </a:extLst>
          </p:cNvPr>
          <p:cNvSpPr/>
          <p:nvPr/>
        </p:nvSpPr>
        <p:spPr>
          <a:xfrm>
            <a:off x="5792930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B6CEF2A-63F1-4F98-AED2-ABD47231AF36}"/>
              </a:ext>
            </a:extLst>
          </p:cNvPr>
          <p:cNvSpPr/>
          <p:nvPr/>
        </p:nvSpPr>
        <p:spPr>
          <a:xfrm>
            <a:off x="8827298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9FA811-62A6-439D-8FC8-A4E21FD88702}"/>
              </a:ext>
            </a:extLst>
          </p:cNvPr>
          <p:cNvSpPr/>
          <p:nvPr/>
        </p:nvSpPr>
        <p:spPr>
          <a:xfrm>
            <a:off x="6305736" y="2222590"/>
            <a:ext cx="264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4300</a:t>
            </a:r>
            <a:r>
              <a:rPr lang="ko-KR" altLang="en-US" sz="1200" b="1" dirty="0"/>
              <a:t>여 문장을 </a:t>
            </a:r>
            <a:r>
              <a:rPr lang="en-US" altLang="ko-KR" sz="1200" b="1" dirty="0"/>
              <a:t>8:2:2 </a:t>
            </a:r>
            <a:r>
              <a:rPr lang="ko-KR" altLang="en-US" sz="1200" b="1" dirty="0"/>
              <a:t>비율로 분할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seq.in, </a:t>
            </a:r>
            <a:r>
              <a:rPr lang="en-US" altLang="ko-KR" sz="1200" b="1" dirty="0" err="1"/>
              <a:t>seq.out</a:t>
            </a:r>
            <a:r>
              <a:rPr lang="ko-KR" altLang="en-US" sz="1200" b="1" dirty="0"/>
              <a:t> 파일 생성</a:t>
            </a:r>
            <a:endParaRPr lang="en-US" altLang="ko-KR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F479FC-D1E4-4426-8237-5425E9318E97}"/>
              </a:ext>
            </a:extLst>
          </p:cNvPr>
          <p:cNvSpPr/>
          <p:nvPr/>
        </p:nvSpPr>
        <p:spPr>
          <a:xfrm>
            <a:off x="6305737" y="5405977"/>
            <a:ext cx="2641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F1 Score</a:t>
            </a:r>
            <a:r>
              <a:rPr lang="ko-KR" altLang="en-US" sz="1200" b="1" dirty="0"/>
              <a:t>로 평가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1795E-068B-472F-9DFC-7BBBFE6DD952}"/>
              </a:ext>
            </a:extLst>
          </p:cNvPr>
          <p:cNvSpPr/>
          <p:nvPr/>
        </p:nvSpPr>
        <p:spPr>
          <a:xfrm>
            <a:off x="10451208" y="2084090"/>
            <a:ext cx="1512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웹에서 채팅을 통해 예약이 가능하도록 연동</a:t>
            </a:r>
            <a:endParaRPr lang="en-US" altLang="ko-KR" sz="12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308758-C68A-492C-8170-5924111969BA}"/>
              </a:ext>
            </a:extLst>
          </p:cNvPr>
          <p:cNvSpPr/>
          <p:nvPr/>
        </p:nvSpPr>
        <p:spPr>
          <a:xfrm>
            <a:off x="9318626" y="3853981"/>
            <a:ext cx="263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가볍고 빠른 </a:t>
            </a:r>
            <a:r>
              <a:rPr lang="en-US" altLang="ko-KR" sz="1200" b="1" dirty="0" err="1"/>
              <a:t>ngrok</a:t>
            </a:r>
            <a:r>
              <a:rPr lang="ko-KR" altLang="en-US" sz="1200" b="1" dirty="0"/>
              <a:t>으로 배포</a:t>
            </a:r>
            <a:endParaRPr lang="en-US" altLang="ko-KR" sz="12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715C93A-41EA-4692-A3CA-B5920D7C7C20}"/>
              </a:ext>
            </a:extLst>
          </p:cNvPr>
          <p:cNvSpPr/>
          <p:nvPr/>
        </p:nvSpPr>
        <p:spPr>
          <a:xfrm>
            <a:off x="10593881" y="5374513"/>
            <a:ext cx="135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예약 완료 메시지 전송</a:t>
            </a:r>
            <a:endParaRPr lang="en-US" altLang="ko-KR" sz="1200" b="1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9400AA0-6747-4C62-8630-D471DE658E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편집 완료 버츠데이">
            <a:hlinkClick r:id="" action="ppaction://media"/>
            <a:extLst>
              <a:ext uri="{FF2B5EF4-FFF2-40B4-BE49-F238E27FC236}">
                <a16:creationId xmlns:a16="http://schemas.microsoft.com/office/drawing/2014/main" id="{D5908571-AF40-4A53-9AED-C55B3F443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01529BD-A86F-4A1A-AD2C-9E5CADE18E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8836" y="54084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CB085B-3B84-428B-AFFD-9F9F45228701}"/>
              </a:ext>
            </a:extLst>
          </p:cNvPr>
          <p:cNvSpPr/>
          <p:nvPr/>
        </p:nvSpPr>
        <p:spPr>
          <a:xfrm>
            <a:off x="643969" y="2213003"/>
            <a:ext cx="2781300" cy="1219199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96B5F2-1541-4724-83CA-9986512BB081}"/>
              </a:ext>
            </a:extLst>
          </p:cNvPr>
          <p:cNvSpPr/>
          <p:nvPr/>
        </p:nvSpPr>
        <p:spPr>
          <a:xfrm>
            <a:off x="453469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통계 기반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8C2DD1-FD00-4686-99B5-BD43C27CA927}"/>
              </a:ext>
            </a:extLst>
          </p:cNvPr>
          <p:cNvSpPr/>
          <p:nvPr/>
        </p:nvSpPr>
        <p:spPr>
          <a:xfrm>
            <a:off x="4724400" y="2213004"/>
            <a:ext cx="2781300" cy="121920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7F47A6B-CF0C-4060-84B3-2A41F13527CE}"/>
              </a:ext>
            </a:extLst>
          </p:cNvPr>
          <p:cNvSpPr/>
          <p:nvPr/>
        </p:nvSpPr>
        <p:spPr>
          <a:xfrm>
            <a:off x="4533900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4B7A92-E04A-4230-A8E3-98F556030F80}"/>
              </a:ext>
            </a:extLst>
          </p:cNvPr>
          <p:cNvSpPr/>
          <p:nvPr/>
        </p:nvSpPr>
        <p:spPr>
          <a:xfrm>
            <a:off x="8958950" y="2214406"/>
            <a:ext cx="2781300" cy="1217796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C5B20F-04F5-4046-B293-6EFEF8719BAB}"/>
              </a:ext>
            </a:extLst>
          </p:cNvPr>
          <p:cNvSpPr/>
          <p:nvPr/>
        </p:nvSpPr>
        <p:spPr>
          <a:xfrm>
            <a:off x="8768450" y="2061847"/>
            <a:ext cx="189955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</a:t>
            </a:r>
            <a:r>
              <a:rPr lang="en-US" altLang="ko-KR" sz="1200" b="1" dirty="0">
                <a:solidFill>
                  <a:schemeClr val="bg1"/>
                </a:solidFill>
              </a:rPr>
              <a:t>&amp;</a:t>
            </a:r>
            <a:r>
              <a:rPr lang="ko-KR" altLang="en-US" sz="1200" b="1" dirty="0">
                <a:solidFill>
                  <a:schemeClr val="bg1"/>
                </a:solidFill>
              </a:rPr>
              <a:t>문장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1B884E-9151-4507-A94A-9D92C5056E90}"/>
              </a:ext>
            </a:extLst>
          </p:cNvPr>
          <p:cNvSpPr/>
          <p:nvPr/>
        </p:nvSpPr>
        <p:spPr>
          <a:xfrm>
            <a:off x="736580" y="2700207"/>
            <a:ext cx="2557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TF-IDF, </a:t>
            </a:r>
            <a:r>
              <a:rPr lang="ko-KR" altLang="en-US" dirty="0"/>
              <a:t>단어</a:t>
            </a:r>
            <a:r>
              <a:rPr lang="en-US" altLang="ko-KR" dirty="0"/>
              <a:t>-</a:t>
            </a:r>
            <a:r>
              <a:rPr lang="ko-KR" altLang="en-US" dirty="0"/>
              <a:t>문맥 행렬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A743CE-5075-452C-894F-013A8AB7A69C}"/>
              </a:ext>
            </a:extLst>
          </p:cNvPr>
          <p:cNvSpPr/>
          <p:nvPr/>
        </p:nvSpPr>
        <p:spPr>
          <a:xfrm>
            <a:off x="4846617" y="2568267"/>
            <a:ext cx="2557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NPLM, Word2Vec, </a:t>
            </a:r>
            <a:r>
              <a:rPr lang="en-US" altLang="ko-KR" dirty="0" err="1"/>
              <a:t>FastText</a:t>
            </a:r>
            <a:r>
              <a:rPr lang="en-US" altLang="ko-KR" dirty="0"/>
              <a:t>, </a:t>
            </a:r>
            <a:r>
              <a:rPr lang="en-US" altLang="ko-KR" dirty="0" err="1"/>
              <a:t>GloVe</a:t>
            </a:r>
            <a:r>
              <a:rPr lang="en-US" altLang="ko-KR" dirty="0"/>
              <a:t>, Swivel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37C6F7-7428-46F9-8487-D13DF5D5E061}"/>
              </a:ext>
            </a:extLst>
          </p:cNvPr>
          <p:cNvSpPr/>
          <p:nvPr/>
        </p:nvSpPr>
        <p:spPr>
          <a:xfrm>
            <a:off x="9372772" y="2467146"/>
            <a:ext cx="208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ELMo</a:t>
            </a:r>
            <a:r>
              <a:rPr lang="en-US" altLang="ko-KR" dirty="0"/>
              <a:t>, GPT, BERT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전이 학습 모델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예측 기반 모델</a:t>
            </a:r>
            <a:r>
              <a:rPr lang="en-US" altLang="ko-KR" dirty="0"/>
              <a:t>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33A1AE0-7E57-4396-8370-078A8C5038D9}"/>
              </a:ext>
            </a:extLst>
          </p:cNvPr>
          <p:cNvSpPr/>
          <p:nvPr/>
        </p:nvSpPr>
        <p:spPr>
          <a:xfrm>
            <a:off x="375225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C6B4886-9F2C-42BD-85F4-36D84FE8A1D8}"/>
              </a:ext>
            </a:extLst>
          </p:cNvPr>
          <p:cNvSpPr/>
          <p:nvPr/>
        </p:nvSpPr>
        <p:spPr>
          <a:xfrm>
            <a:off x="790472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" descr="최첨단 인공지능 솔루션들 : (1) 구글 BERT, 인간보다 언어를 더 잘 이해하는 AI 모델 | by AIN Dev Team | AI  Network_KR | Medium">
            <a:extLst>
              <a:ext uri="{FF2B5EF4-FFF2-40B4-BE49-F238E27FC236}">
                <a16:creationId xmlns:a16="http://schemas.microsoft.com/office/drawing/2014/main" id="{751F8F9E-052E-4EC7-A0B7-32C93B3B7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6"/>
          <a:stretch/>
        </p:blipFill>
        <p:spPr bwMode="auto">
          <a:xfrm>
            <a:off x="4242500" y="4662509"/>
            <a:ext cx="7723869" cy="190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874FD6-CB5E-471F-A195-F27C59171159}"/>
              </a:ext>
            </a:extLst>
          </p:cNvPr>
          <p:cNvSpPr/>
          <p:nvPr/>
        </p:nvSpPr>
        <p:spPr>
          <a:xfrm>
            <a:off x="1287014" y="1326957"/>
            <a:ext cx="9600061" cy="52322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4B347C-6CA1-4E7F-A193-C3F308D21607}"/>
              </a:ext>
            </a:extLst>
          </p:cNvPr>
          <p:cNvSpPr/>
          <p:nvPr/>
        </p:nvSpPr>
        <p:spPr>
          <a:xfrm>
            <a:off x="0" y="1414025"/>
            <a:ext cx="122022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자연어 처리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(natural language processing)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란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인간의 언어를 컴퓨터가 처리할 수 있도록 숫자로 바꾸는 것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FCCB9FB-64A8-459F-B8D2-49475373F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0" y="4665429"/>
            <a:ext cx="3858869" cy="190531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B12CE9-BDD5-494A-AED1-162B47D24903}"/>
              </a:ext>
            </a:extLst>
          </p:cNvPr>
          <p:cNvSpPr/>
          <p:nvPr/>
        </p:nvSpPr>
        <p:spPr>
          <a:xfrm>
            <a:off x="0" y="761429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자연어 처리 모델 중 성능이 뛰어나다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D52B03-9E10-4ABD-AEA0-5D450A0C8082}"/>
              </a:ext>
            </a:extLst>
          </p:cNvPr>
          <p:cNvSpPr/>
          <p:nvPr/>
        </p:nvSpPr>
        <p:spPr>
          <a:xfrm>
            <a:off x="-20428" y="21755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4E2F1-0500-4E52-8388-C9D624449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1" y="64419"/>
            <a:ext cx="1358965" cy="136440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85DD99-EE5D-4F86-83E7-3BB98B161B1C}"/>
              </a:ext>
            </a:extLst>
          </p:cNvPr>
          <p:cNvSpPr/>
          <p:nvPr/>
        </p:nvSpPr>
        <p:spPr>
          <a:xfrm>
            <a:off x="4456870" y="6618074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5ACCA8-2768-40F3-9072-A1DC39D4E5BC}"/>
              </a:ext>
            </a:extLst>
          </p:cNvPr>
          <p:cNvSpPr/>
          <p:nvPr/>
        </p:nvSpPr>
        <p:spPr>
          <a:xfrm>
            <a:off x="220173" y="6624229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Handbook Of Research On ML Applications and Trends</a:t>
            </a:r>
            <a:endParaRPr lang="ko-KR" altLang="en-US" sz="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D2649-134B-4D00-A8C6-EE25F4C29DF1}"/>
              </a:ext>
            </a:extLst>
          </p:cNvPr>
          <p:cNvSpPr/>
          <p:nvPr/>
        </p:nvSpPr>
        <p:spPr>
          <a:xfrm>
            <a:off x="951461" y="3738573"/>
            <a:ext cx="10348289" cy="722891"/>
          </a:xfrm>
          <a:prstGeom prst="rect">
            <a:avLst/>
          </a:prstGeom>
          <a:solidFill>
            <a:srgbClr val="EEE4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AD0B6D-4C1C-438B-BBAA-9FA08F2D602E}"/>
              </a:ext>
            </a:extLst>
          </p:cNvPr>
          <p:cNvSpPr/>
          <p:nvPr/>
        </p:nvSpPr>
        <p:spPr>
          <a:xfrm>
            <a:off x="1234519" y="3841129"/>
            <a:ext cx="9697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BERT</a:t>
            </a:r>
            <a:r>
              <a:rPr lang="en-US" altLang="ko-KR" sz="1400" b="1" dirty="0">
                <a:latin typeface="+mj-ea"/>
                <a:ea typeface="+mj-ea"/>
              </a:rPr>
              <a:t>(Bidirectional Encoder Representations from Transformer)</a:t>
            </a:r>
            <a:r>
              <a:rPr lang="ko-KR" altLang="en-US" sz="1400" b="1" dirty="0">
                <a:latin typeface="+mj-ea"/>
                <a:ea typeface="+mj-ea"/>
              </a:rPr>
              <a:t>는 성능이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뛰어난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트랜스포머</a:t>
            </a:r>
            <a:r>
              <a:rPr lang="ko-KR" altLang="en-US" sz="1400" b="1" dirty="0">
                <a:latin typeface="+mj-ea"/>
                <a:ea typeface="+mj-ea"/>
              </a:rPr>
              <a:t> 블록을 사용하는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마스크 언어 모델</a:t>
            </a:r>
            <a:r>
              <a:rPr lang="ko-KR" altLang="en-US" sz="1400" b="1" dirty="0">
                <a:latin typeface="+mj-ea"/>
                <a:ea typeface="+mj-ea"/>
              </a:rPr>
              <a:t>로 문장의 빈칸에 해당하는 단어와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다음 문장을 예측</a:t>
            </a:r>
            <a:r>
              <a:rPr lang="ko-KR" altLang="en-US" sz="1400" b="1" dirty="0">
                <a:latin typeface="+mj-ea"/>
                <a:ea typeface="+mj-ea"/>
              </a:rPr>
              <a:t>하는 과정에서 학습하며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양방향</a:t>
            </a:r>
            <a:r>
              <a:rPr lang="ko-KR" altLang="en-US" sz="1400" b="1" dirty="0">
                <a:latin typeface="+mj-ea"/>
                <a:ea typeface="+mj-ea"/>
              </a:rPr>
              <a:t>으로 문장을 인식한다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4898A15-266D-41BD-8DD9-59835ED149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99C5A-6638-4D20-8346-C9AC4B8333B8}"/>
              </a:ext>
            </a:extLst>
          </p:cNvPr>
          <p:cNvSpPr/>
          <p:nvPr/>
        </p:nvSpPr>
        <p:spPr>
          <a:xfrm>
            <a:off x="1247430" y="1255600"/>
            <a:ext cx="9697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센텐스피스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rgbClr val="EEE4DB"/>
                </a:solidFill>
                <a:latin typeface="+mj-ea"/>
                <a:ea typeface="+mj-ea"/>
              </a:rPr>
              <a:t>Sentencepiece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)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를 이용한 토큰화</a:t>
            </a:r>
            <a:endParaRPr lang="en-US" altLang="ko-KR" sz="14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538379"/>
            <a:ext cx="84134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센텐스피스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rgbClr val="EEE4DB"/>
                </a:solidFill>
                <a:latin typeface="+mj-ea"/>
              </a:rPr>
              <a:t>Sentencepiece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는 </a:t>
            </a:r>
            <a:r>
              <a:rPr lang="en-US" altLang="ko-KR" sz="1000" dirty="0">
                <a:solidFill>
                  <a:srgbClr val="FFEC42"/>
                </a:solidFill>
                <a:latin typeface="+mj-ea"/>
              </a:rPr>
              <a:t>BPE </a:t>
            </a:r>
            <a:r>
              <a:rPr lang="ko-KR" altLang="en-US" sz="1000" dirty="0">
                <a:solidFill>
                  <a:srgbClr val="FFEC42"/>
                </a:solidFill>
                <a:latin typeface="+mj-ea"/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을 이용하여 </a:t>
            </a: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토큰화한다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.</a:t>
            </a:r>
            <a:endParaRPr lang="en-US" altLang="ko-KR" sz="1000" dirty="0">
              <a:solidFill>
                <a:srgbClr val="EEE4DB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BPE(Byte Pair Encoding):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EEE4DB"/>
                </a:solidFill>
              </a:rPr>
              <a:t>OOV(Out-Of-Vocabulary) </a:t>
            </a:r>
            <a:r>
              <a:rPr lang="ko-KR" altLang="en-US" sz="1000" dirty="0">
                <a:solidFill>
                  <a:srgbClr val="EEE4DB"/>
                </a:solidFill>
              </a:rPr>
              <a:t>문제를 해결하기 위한 </a:t>
            </a:r>
            <a:r>
              <a:rPr lang="ko-KR" altLang="en-US" sz="1000" dirty="0" err="1">
                <a:solidFill>
                  <a:srgbClr val="FFEC42"/>
                </a:solidFill>
              </a:rPr>
              <a:t>서브워드</a:t>
            </a:r>
            <a:r>
              <a:rPr lang="ko-KR" altLang="en-US" sz="1000" dirty="0">
                <a:solidFill>
                  <a:srgbClr val="FFEC42"/>
                </a:solidFill>
              </a:rPr>
              <a:t> 분리</a:t>
            </a:r>
            <a:r>
              <a:rPr lang="en-US" altLang="ko-KR" sz="1000" dirty="0">
                <a:solidFill>
                  <a:srgbClr val="FFEC42"/>
                </a:solidFill>
              </a:rPr>
              <a:t>(</a:t>
            </a:r>
            <a:r>
              <a:rPr lang="en-US" altLang="ko-KR" sz="1000" dirty="0" err="1">
                <a:solidFill>
                  <a:srgbClr val="FFEC42"/>
                </a:solidFill>
              </a:rPr>
              <a:t>Subword</a:t>
            </a:r>
            <a:r>
              <a:rPr lang="en-US" altLang="ko-KR" sz="1000" dirty="0">
                <a:solidFill>
                  <a:srgbClr val="FFEC42"/>
                </a:solidFill>
              </a:rPr>
              <a:t> </a:t>
            </a:r>
            <a:r>
              <a:rPr lang="en-US" altLang="ko-KR" sz="1000" dirty="0" err="1">
                <a:solidFill>
                  <a:srgbClr val="FFEC42"/>
                </a:solidFill>
              </a:rPr>
              <a:t>segmenation</a:t>
            </a:r>
            <a:r>
              <a:rPr lang="en-US" altLang="ko-KR" sz="1000" dirty="0">
                <a:solidFill>
                  <a:srgbClr val="FFEC42"/>
                </a:solidFill>
              </a:rPr>
              <a:t>) </a:t>
            </a:r>
            <a:r>
              <a:rPr lang="ko-KR" altLang="en-US" sz="1000" dirty="0">
                <a:solidFill>
                  <a:srgbClr val="FFEC42"/>
                </a:solidFill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</a:rPr>
              <a:t>이다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작동 원리는 연속적으로 가장 많이 등장한 글자의 쌍을 찾아서 하나의 글자로 병합한다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7C0584-4B2E-44C0-B0FC-7ADFCADE104D}"/>
              </a:ext>
            </a:extLst>
          </p:cNvPr>
          <p:cNvSpPr/>
          <p:nvPr/>
        </p:nvSpPr>
        <p:spPr>
          <a:xfrm>
            <a:off x="230231" y="2343711"/>
            <a:ext cx="2930661" cy="240008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11EF6D9-E0A6-4797-BB2D-42DB134C58DC}"/>
              </a:ext>
            </a:extLst>
          </p:cNvPr>
          <p:cNvSpPr/>
          <p:nvPr/>
        </p:nvSpPr>
        <p:spPr>
          <a:xfrm>
            <a:off x="580266" y="2236633"/>
            <a:ext cx="2230588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기존 토큰화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178328-36FB-480F-9A50-9F074E504323}"/>
              </a:ext>
            </a:extLst>
          </p:cNvPr>
          <p:cNvSpPr/>
          <p:nvPr/>
        </p:nvSpPr>
        <p:spPr>
          <a:xfrm>
            <a:off x="327861" y="2665810"/>
            <a:ext cx="2735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훈련 데이터에 있는 단어와 등장 빈도수</a:t>
            </a:r>
            <a:endParaRPr lang="en-US" altLang="ko-KR" sz="1000" dirty="0">
              <a:solidFill>
                <a:srgbClr val="888888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lower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low, lower, newest,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OOV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5628C2-F40E-49EB-8511-0AA2A3C59CEC}"/>
              </a:ext>
            </a:extLst>
          </p:cNvPr>
          <p:cNvSpPr/>
          <p:nvPr/>
        </p:nvSpPr>
        <p:spPr>
          <a:xfrm>
            <a:off x="3462211" y="2339629"/>
            <a:ext cx="4529254" cy="440120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D345382-FDF0-4276-B177-DAEEE20E15AE}"/>
              </a:ext>
            </a:extLst>
          </p:cNvPr>
          <p:cNvSpPr/>
          <p:nvPr/>
        </p:nvSpPr>
        <p:spPr>
          <a:xfrm>
            <a:off x="4530186" y="2205067"/>
            <a:ext cx="2230588" cy="269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BPE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알고리즘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61AD01-5626-4873-AC26-8D1BC7EB9D5B}"/>
              </a:ext>
            </a:extLst>
          </p:cNvPr>
          <p:cNvSpPr/>
          <p:nvPr/>
        </p:nvSpPr>
        <p:spPr>
          <a:xfrm>
            <a:off x="3510928" y="2404199"/>
            <a:ext cx="42691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pt-BR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vocabulary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first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first vocabulary update!</a:t>
            </a: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second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second vocabulary update!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es, est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final 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low e 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0000"/>
                </a:solidFill>
                <a:latin typeface="Consolas" panose="020B0609020204030204" pitchFamily="49" charset="0"/>
              </a:rPr>
              <a:t># vocabulary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d, es,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lo, low, ne, new, newest,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‘l, o, w, e, s, t’ =&gt; ‘low’, ‘</a:t>
            </a:r>
            <a:r>
              <a:rPr lang="en-US" altLang="ko-KR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0A695DF-6BDC-4282-9A76-0F40EA55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76" y="2339629"/>
            <a:ext cx="3601963" cy="310878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0131E0-4B7C-455F-A2F7-C158C8C2DEC4}"/>
              </a:ext>
            </a:extLst>
          </p:cNvPr>
          <p:cNvSpPr/>
          <p:nvPr/>
        </p:nvSpPr>
        <p:spPr>
          <a:xfrm>
            <a:off x="0" y="764863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BPE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이용하여 토큰화를 수행한다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B287E4-DB67-4C90-98A4-7E49096758D5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554B9F-1FCB-44DF-B604-4FDD58C4A2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D61124-6EAA-4881-8035-8E1C4FEE0BDB}"/>
              </a:ext>
            </a:extLst>
          </p:cNvPr>
          <p:cNvSpPr/>
          <p:nvPr/>
        </p:nvSpPr>
        <p:spPr>
          <a:xfrm>
            <a:off x="8273348" y="5448413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Neural Machine Translation of Rare Words with </a:t>
            </a:r>
            <a:r>
              <a:rPr lang="en-US" altLang="ko-KR" sz="600" dirty="0" err="1"/>
              <a:t>Subword</a:t>
            </a:r>
            <a:r>
              <a:rPr lang="en-US" altLang="ko-KR" sz="600" dirty="0"/>
              <a:t> Units </a:t>
            </a:r>
            <a:endParaRPr lang="ko-KR" altLang="en-US" sz="6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1B33C41-011D-4606-ADF6-A37449BA75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F5D7A0-7B48-4778-A114-F55F4523072C}"/>
              </a:ext>
            </a:extLst>
          </p:cNvPr>
          <p:cNvSpPr/>
          <p:nvPr/>
        </p:nvSpPr>
        <p:spPr>
          <a:xfrm>
            <a:off x="502592" y="1487989"/>
            <a:ext cx="10975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마스크 언어 모델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(masked language model) 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텍스트 데이터 자체가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입력값이자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정답이 되는 비지도 학습 모델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입력 문장의 일부 단어들을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(MASK)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해서 모델이 스스로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마스킹된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단어가 무엇인지 예측한다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빈칸만 맞추면 되기 때문에  양방향 언어 모델이다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AB288F-4282-40D0-9404-65B82132C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51886"/>
              </p:ext>
            </p:extLst>
          </p:nvPr>
        </p:nvGraphicFramePr>
        <p:xfrm>
          <a:off x="3007191" y="3825777"/>
          <a:ext cx="61980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022">
                  <a:extLst>
                    <a:ext uri="{9D8B030D-6E8A-4147-A177-3AD203B41FA5}">
                      <a16:colId xmlns:a16="http://schemas.microsoft.com/office/drawing/2014/main" val="2707402841"/>
                    </a:ext>
                  </a:extLst>
                </a:gridCol>
                <a:gridCol w="3099022">
                  <a:extLst>
                    <a:ext uri="{9D8B030D-6E8A-4147-A177-3AD203B41FA5}">
                      <a16:colId xmlns:a16="http://schemas.microsoft.com/office/drawing/2014/main" val="3805058991"/>
                    </a:ext>
                  </a:extLst>
                </a:gridCol>
              </a:tblGrid>
              <a:tr h="303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입력값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2056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입력값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임윤아 너무 예뻐요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570419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후보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ko-KR" alt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</a:rPr>
                        <a:t>임윤아 너무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534007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 </a:t>
                      </a:r>
                      <a:r>
                        <a:rPr lang="ko-KR" altLang="en-US" b="0" dirty="0" err="1"/>
                        <a:t>입력값</a:t>
                      </a:r>
                      <a:endParaRPr lang="ko-KR" altLang="en-US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[MASK]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오늘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48839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CE8D79-9AE0-4C50-8216-1F8664A6AF7F}"/>
              </a:ext>
            </a:extLst>
          </p:cNvPr>
          <p:cNvSpPr/>
          <p:nvPr/>
        </p:nvSpPr>
        <p:spPr>
          <a:xfrm>
            <a:off x="502592" y="5589458"/>
            <a:ext cx="10619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</a:rPr>
              <a:t>다음 문장 예측</a:t>
            </a:r>
            <a:r>
              <a:rPr lang="en-US" altLang="ko-KR" sz="1400" b="1" dirty="0">
                <a:solidFill>
                  <a:srgbClr val="FFEC42"/>
                </a:solidFill>
              </a:rPr>
              <a:t>(Next sentence prediction)</a:t>
            </a:r>
            <a:r>
              <a:rPr lang="en-US" altLang="ko-KR" sz="1400" dirty="0">
                <a:solidFill>
                  <a:srgbClr val="EEE4DB"/>
                </a:solidFill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</a:rPr>
              <a:t>입력으로 주어진 두 문장이 이어진 문장인지 아닌지를 예측하는 것을 학습</a:t>
            </a:r>
            <a:endParaRPr lang="en-US" altLang="ko-KR" sz="1400" dirty="0">
              <a:solidFill>
                <a:srgbClr val="EEE4DB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583661-00EF-4FBB-9BAA-AD37455E6E09}"/>
              </a:ext>
            </a:extLst>
          </p:cNvPr>
          <p:cNvSpPr/>
          <p:nvPr/>
        </p:nvSpPr>
        <p:spPr>
          <a:xfrm>
            <a:off x="1982660" y="6131278"/>
            <a:ext cx="8226680" cy="498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[CLS] </a:t>
            </a:r>
            <a:r>
              <a:rPr lang="ko-KR" altLang="en-US" dirty="0"/>
              <a:t>배우 </a:t>
            </a:r>
            <a:r>
              <a:rPr lang="en-US" altLang="ko-KR" dirty="0"/>
              <a:t>[MASK] </a:t>
            </a:r>
            <a:r>
              <a:rPr lang="ko-KR" altLang="en-US" dirty="0"/>
              <a:t>오늘 예뻐요 </a:t>
            </a:r>
            <a:r>
              <a:rPr lang="en-US" altLang="ko-KR" dirty="0"/>
              <a:t>[SEP] </a:t>
            </a:r>
            <a:r>
              <a:rPr lang="ko-KR" altLang="en-US" dirty="0"/>
              <a:t>내일 날씨는 </a:t>
            </a:r>
            <a:r>
              <a:rPr lang="en-US" altLang="ko-KR" dirty="0"/>
              <a:t>[MASK] </a:t>
            </a:r>
            <a:r>
              <a:rPr lang="ko-KR" altLang="en-US" dirty="0"/>
              <a:t>예정입니다 </a:t>
            </a:r>
            <a:r>
              <a:rPr lang="en-US" altLang="ko-KR" dirty="0"/>
              <a:t>[SEP]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CC04AD-CCAE-45A2-8FAF-6A008A34521D}"/>
              </a:ext>
            </a:extLst>
          </p:cNvPr>
          <p:cNvSpPr/>
          <p:nvPr/>
        </p:nvSpPr>
        <p:spPr>
          <a:xfrm>
            <a:off x="10214" y="81390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</a:rPr>
              <a:t> </a:t>
            </a:r>
            <a:r>
              <a:rPr lang="en-US" altLang="ko-KR" b="1" dirty="0">
                <a:solidFill>
                  <a:srgbClr val="FFEC42"/>
                </a:solidFill>
              </a:rPr>
              <a:t>[MASK]</a:t>
            </a:r>
            <a:r>
              <a:rPr lang="ko-KR" altLang="en-US" b="1" dirty="0">
                <a:solidFill>
                  <a:srgbClr val="FFEC42"/>
                </a:solidFill>
              </a:rPr>
              <a:t>된 단어와 두 문장의 연결성을 예측하며 학습한다</a:t>
            </a:r>
            <a:r>
              <a:rPr lang="en-US" altLang="ko-KR" b="1" dirty="0">
                <a:solidFill>
                  <a:srgbClr val="FFEC42"/>
                </a:solidFill>
              </a:rPr>
              <a:t>.</a:t>
            </a:r>
          </a:p>
        </p:txBody>
      </p:sp>
      <p:pic>
        <p:nvPicPr>
          <p:cNvPr id="40" name="Picture 2" descr="Comparison between BERT, GPT-2 and ELMo | by Gaurav Ghati | Medium">
            <a:extLst>
              <a:ext uri="{FF2B5EF4-FFF2-40B4-BE49-F238E27FC236}">
                <a16:creationId xmlns:a16="http://schemas.microsoft.com/office/drawing/2014/main" id="{02AF2392-CC15-4C4A-ADA7-614EB463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40" y="2351368"/>
            <a:ext cx="5691096" cy="133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61816E-C180-4A60-A5CD-7299C1205F1D}"/>
              </a:ext>
            </a:extLst>
          </p:cNvPr>
          <p:cNvSpPr/>
          <p:nvPr/>
        </p:nvSpPr>
        <p:spPr>
          <a:xfrm>
            <a:off x="1260173" y="2599296"/>
            <a:ext cx="3771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EEE4DB"/>
                </a:solidFill>
              </a:rPr>
              <a:t>문장 수준 </a:t>
            </a:r>
            <a:r>
              <a:rPr lang="ko-KR" altLang="en-US" sz="1200" dirty="0" err="1">
                <a:solidFill>
                  <a:srgbClr val="EEE4DB"/>
                </a:solidFill>
              </a:rPr>
              <a:t>임베딩과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en-US" altLang="ko-KR" sz="1200" dirty="0">
                <a:solidFill>
                  <a:srgbClr val="EEE4DB"/>
                </a:solidFill>
              </a:rPr>
              <a:t>-</a:t>
            </a:r>
            <a:r>
              <a:rPr lang="ko-KR" altLang="en-US" sz="1200" dirty="0" err="1">
                <a:solidFill>
                  <a:srgbClr val="EEE4DB"/>
                </a:solidFill>
              </a:rPr>
              <a:t>파인튜닝</a:t>
            </a:r>
            <a:r>
              <a:rPr lang="ko-KR" altLang="en-US" sz="1200" dirty="0">
                <a:solidFill>
                  <a:srgbClr val="EEE4DB"/>
                </a:solidFill>
              </a:rPr>
              <a:t> 기법을 사용하는 </a:t>
            </a:r>
            <a:r>
              <a:rPr lang="en-US" altLang="ko-KR" sz="1200" dirty="0">
                <a:solidFill>
                  <a:srgbClr val="EEE4DB"/>
                </a:solidFill>
              </a:rPr>
              <a:t>GPT(Generative Pre-Training), </a:t>
            </a:r>
            <a:r>
              <a:rPr lang="en-US" altLang="ko-KR" sz="1200" dirty="0" err="1">
                <a:solidFill>
                  <a:srgbClr val="EEE4DB"/>
                </a:solidFill>
              </a:rPr>
              <a:t>ELMo</a:t>
            </a:r>
            <a:r>
              <a:rPr lang="en-US" altLang="ko-KR" sz="1200" dirty="0">
                <a:solidFill>
                  <a:srgbClr val="EEE4DB"/>
                </a:solidFill>
              </a:rPr>
              <a:t>(Embeddings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en-US" altLang="ko-KR" sz="1200" dirty="0">
                <a:solidFill>
                  <a:srgbClr val="EEE4DB"/>
                </a:solidFill>
              </a:rPr>
              <a:t>from Language Model)</a:t>
            </a:r>
            <a:r>
              <a:rPr lang="ko-KR" altLang="en-US" sz="1200" dirty="0">
                <a:solidFill>
                  <a:srgbClr val="EEE4DB"/>
                </a:solidFill>
              </a:rPr>
              <a:t>과 </a:t>
            </a:r>
            <a:r>
              <a:rPr lang="en-US" altLang="ko-KR" sz="1200" dirty="0">
                <a:solidFill>
                  <a:srgbClr val="EEE4DB"/>
                </a:solidFill>
              </a:rPr>
              <a:t>BERT</a:t>
            </a:r>
            <a:r>
              <a:rPr lang="ko-KR" altLang="en-US" sz="1200" dirty="0">
                <a:solidFill>
                  <a:srgbClr val="EEE4DB"/>
                </a:solidFill>
              </a:rPr>
              <a:t>의 비교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4BD7BB-8F13-40EA-B5B1-F4F32C5A55A8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DD76DF19-8001-450D-9B91-1C9D484FE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CB119E-849F-4533-B184-ABC606A75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C831A8-2502-40A6-9C06-4AFCCFAE9A01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D41720-8717-4D80-8917-0118F70134A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345DE54-CDBC-4BD0-850E-219156FF25E1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67CDB8-3695-4934-8B9A-5D140E840B38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7ED5EE-B614-4952-BFE5-74974EB7224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40D29B-2DEF-4656-A736-3BA5BCE51CFB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48778A12-F5E9-460B-8CB7-9258DDA3EC16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53AE7A2F-AAE7-4EF7-A818-5A89E4BB2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D5547B-618C-4CB0-8EE9-8D41AD644D5B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A10950-32D0-4FF5-8549-C0FD14CE9BA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CD1A58-7BDC-4BD2-B047-DA2247579DBF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2091F9-80F8-4BB5-B0BC-B7C1A1D3100F}"/>
              </a:ext>
            </a:extLst>
          </p:cNvPr>
          <p:cNvSpPr/>
          <p:nvPr/>
        </p:nvSpPr>
        <p:spPr>
          <a:xfrm>
            <a:off x="5173726" y="3655318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7654FFD-6C7F-4EF2-B61E-DFB14763C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A0B2D6-A4AD-4CB8-91A9-B44030472D9F}"/>
              </a:ext>
            </a:extLst>
          </p:cNvPr>
          <p:cNvSpPr/>
          <p:nvPr/>
        </p:nvSpPr>
        <p:spPr>
          <a:xfrm>
            <a:off x="344750" y="2438401"/>
            <a:ext cx="5145381" cy="413477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398686"/>
            <a:ext cx="841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트랜스포머</a:t>
            </a:r>
            <a:r>
              <a:rPr lang="en-US" altLang="ko-KR" sz="1000">
                <a:solidFill>
                  <a:srgbClr val="EEE4DB"/>
                </a:solidFill>
              </a:rPr>
              <a:t>: seq2seq</a:t>
            </a:r>
            <a:r>
              <a:rPr lang="ko-KR" altLang="en-US" sz="1000" dirty="0">
                <a:solidFill>
                  <a:srgbClr val="EEE4DB"/>
                </a:solidFill>
              </a:rPr>
              <a:t>의 </a:t>
            </a:r>
            <a:r>
              <a:rPr lang="en-US" altLang="ko-KR" sz="1000" dirty="0">
                <a:solidFill>
                  <a:srgbClr val="EEE4DB"/>
                </a:solidFill>
              </a:rPr>
              <a:t>LSTM</a:t>
            </a:r>
            <a:r>
              <a:rPr lang="ko-KR" altLang="en-US" sz="1000" dirty="0">
                <a:solidFill>
                  <a:srgbClr val="EEE4DB"/>
                </a:solidFill>
              </a:rPr>
              <a:t>을 </a:t>
            </a:r>
            <a:r>
              <a:rPr lang="ko-KR" altLang="en-US" sz="1000" b="1" dirty="0" err="1">
                <a:solidFill>
                  <a:srgbClr val="FFFF00"/>
                </a:solidFill>
              </a:rPr>
              <a:t>어텐션</a:t>
            </a:r>
            <a:r>
              <a:rPr lang="ko-KR" altLang="en-US" sz="1000" dirty="0" err="1">
                <a:solidFill>
                  <a:srgbClr val="EEE4DB"/>
                </a:solidFill>
              </a:rPr>
              <a:t>으로</a:t>
            </a:r>
            <a:r>
              <a:rPr lang="ko-KR" altLang="en-US" sz="1000" dirty="0">
                <a:solidFill>
                  <a:srgbClr val="EEE4DB"/>
                </a:solidFill>
              </a:rPr>
              <a:t> 대체해 문장에 대한 정보 추출 성능을 </a:t>
            </a:r>
            <a:r>
              <a:rPr lang="ko-KR" altLang="en-US" sz="1000" dirty="0" err="1">
                <a:solidFill>
                  <a:srgbClr val="EEE4DB"/>
                </a:solidFill>
              </a:rPr>
              <a:t>높힌</a:t>
            </a:r>
            <a:r>
              <a:rPr lang="ko-KR" altLang="en-US" sz="1000" dirty="0">
                <a:solidFill>
                  <a:srgbClr val="EEE4DB"/>
                </a:solidFill>
              </a:rPr>
              <a:t> 모델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셀프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어텐션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en-US" altLang="ko-KR" sz="1000" b="1" dirty="0">
                <a:solidFill>
                  <a:srgbClr val="FFFF00"/>
                </a:solidFill>
                <a:latin typeface="+mn-ea"/>
              </a:rPr>
              <a:t>Query, Key, Value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가 모든 같은 경우로 문장에서 각 단어끼리 얼마나 관계가 있는지 측정하는 방법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88181D5-5B03-4562-95ED-236AE3921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98082"/>
              </p:ext>
            </p:extLst>
          </p:nvPr>
        </p:nvGraphicFramePr>
        <p:xfrm>
          <a:off x="2691850" y="2900378"/>
          <a:ext cx="2644485" cy="1265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89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326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70177" marR="70177" marT="35088" marB="35088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15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16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469136317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11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75135445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4169495657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179BE1CB-66D7-45ED-92BB-79DA5E56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48054"/>
              </p:ext>
            </p:extLst>
          </p:nvPr>
        </p:nvGraphicFramePr>
        <p:xfrm>
          <a:off x="486776" y="3116590"/>
          <a:ext cx="2063048" cy="1049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배우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임윤아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아주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예뻐요</a:t>
                      </a:r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2.56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-0.21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1.12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ACFC7E43-4E48-44AF-8879-6D82CB78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52944"/>
              </p:ext>
            </p:extLst>
          </p:nvPr>
        </p:nvGraphicFramePr>
        <p:xfrm>
          <a:off x="889220" y="4562072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0.53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1.48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B0458F66-0982-4771-9D10-BE72F5B5E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64398"/>
              </p:ext>
            </p:extLst>
          </p:nvPr>
        </p:nvGraphicFramePr>
        <p:xfrm>
          <a:off x="3055618" y="4566631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1.58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7F44F1-D953-42C1-A0D7-C594AE066EB4}"/>
              </a:ext>
            </a:extLst>
          </p:cNvPr>
          <p:cNvSpPr/>
          <p:nvPr/>
        </p:nvSpPr>
        <p:spPr>
          <a:xfrm>
            <a:off x="1099801" y="4287366"/>
            <a:ext cx="9727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>
                <a:solidFill>
                  <a:srgbClr val="FFFF00"/>
                </a:solidFill>
              </a:rPr>
              <a:t>배우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81F2A9-C037-4B97-8CDC-44E38439F617}"/>
              </a:ext>
            </a:extLst>
          </p:cNvPr>
          <p:cNvSpPr/>
          <p:nvPr/>
        </p:nvSpPr>
        <p:spPr>
          <a:xfrm>
            <a:off x="3190077" y="4290058"/>
            <a:ext cx="1124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/>
              <a:t>임윤아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78E830B-9C6C-4DEB-8D07-11D8B636C109}"/>
              </a:ext>
            </a:extLst>
          </p:cNvPr>
          <p:cNvSpPr/>
          <p:nvPr/>
        </p:nvSpPr>
        <p:spPr>
          <a:xfrm>
            <a:off x="1989129" y="5145804"/>
            <a:ext cx="1336275" cy="2769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내적</a:t>
            </a: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C684CAAC-E4F3-40AD-99B9-D152ADB5E554}"/>
              </a:ext>
            </a:extLst>
          </p:cNvPr>
          <p:cNvSpPr/>
          <p:nvPr/>
        </p:nvSpPr>
        <p:spPr>
          <a:xfrm>
            <a:off x="2487718" y="5517504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A43D302-1AB4-4C7C-A488-756E28CB9856}"/>
              </a:ext>
            </a:extLst>
          </p:cNvPr>
          <p:cNvSpPr/>
          <p:nvPr/>
        </p:nvSpPr>
        <p:spPr>
          <a:xfrm>
            <a:off x="1989129" y="6096247"/>
            <a:ext cx="1336275" cy="369332"/>
          </a:xfrm>
          <a:prstGeom prst="roundRect">
            <a:avLst/>
          </a:prstGeom>
          <a:solidFill>
            <a:srgbClr val="FFEC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0B62644-9669-487A-896A-070FD75B6104}"/>
              </a:ext>
            </a:extLst>
          </p:cNvPr>
          <p:cNvSpPr/>
          <p:nvPr/>
        </p:nvSpPr>
        <p:spPr>
          <a:xfrm>
            <a:off x="2106553" y="5872144"/>
            <a:ext cx="1234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어텐션</a:t>
            </a:r>
            <a:r>
              <a:rPr lang="ko-KR" altLang="en-US" sz="1200" b="1" dirty="0">
                <a:solidFill>
                  <a:srgbClr val="EEE4DB"/>
                </a:solidFill>
              </a:rPr>
              <a:t> </a:t>
            </a:r>
            <a:r>
              <a:rPr lang="ko-KR" altLang="en-US" sz="1200" b="1" dirty="0"/>
              <a:t>스코어</a:t>
            </a:r>
            <a:endParaRPr lang="en-US" altLang="ko-KR" sz="12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BA7C167-EF93-405A-9220-F4DFEC17E7FF}"/>
              </a:ext>
            </a:extLst>
          </p:cNvPr>
          <p:cNvSpPr/>
          <p:nvPr/>
        </p:nvSpPr>
        <p:spPr>
          <a:xfrm>
            <a:off x="1802823" y="2256079"/>
            <a:ext cx="2230588" cy="409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Ex)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배우 임윤아 아주 예뻐요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94350D-29F2-4B6D-8CF1-57B01F0D76D1}"/>
              </a:ext>
            </a:extLst>
          </p:cNvPr>
          <p:cNvSpPr/>
          <p:nvPr/>
        </p:nvSpPr>
        <p:spPr>
          <a:xfrm>
            <a:off x="830195" y="2856127"/>
            <a:ext cx="16024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문장 내 단어들의 </a:t>
            </a:r>
            <a:r>
              <a:rPr lang="ko-KR" altLang="en-US" sz="1000" b="1" dirty="0" err="1"/>
              <a:t>백터값</a:t>
            </a:r>
            <a:endParaRPr lang="en-US" altLang="ko-KR" sz="1000" b="1" dirty="0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E79ADC79-B8AF-4750-B263-9EBFA450CAA0}"/>
              </a:ext>
            </a:extLst>
          </p:cNvPr>
          <p:cNvSpPr/>
          <p:nvPr/>
        </p:nvSpPr>
        <p:spPr>
          <a:xfrm rot="2265689">
            <a:off x="3378373" y="489167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67843DA5-BEA1-40B2-B432-47707E7688C3}"/>
              </a:ext>
            </a:extLst>
          </p:cNvPr>
          <p:cNvSpPr/>
          <p:nvPr/>
        </p:nvSpPr>
        <p:spPr>
          <a:xfrm rot="18496302">
            <a:off x="1607785" y="488814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DD5D941A-8CD1-43F3-9B7F-671ACA11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4415"/>
              </p:ext>
            </p:extLst>
          </p:nvPr>
        </p:nvGraphicFramePr>
        <p:xfrm>
          <a:off x="5847089" y="2247782"/>
          <a:ext cx="3041885" cy="4198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24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8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B1F8495-C4D1-4511-AB36-D16BAADFEDD1}"/>
              </a:ext>
            </a:extLst>
          </p:cNvPr>
          <p:cNvSpPr/>
          <p:nvPr/>
        </p:nvSpPr>
        <p:spPr>
          <a:xfrm>
            <a:off x="5725364" y="2754726"/>
            <a:ext cx="3284443" cy="27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BB1E508B-B2C9-4581-9859-657282B93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24955"/>
              </p:ext>
            </p:extLst>
          </p:nvPr>
        </p:nvGraphicFramePr>
        <p:xfrm>
          <a:off x="5847531" y="3411963"/>
          <a:ext cx="3041885" cy="3806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Softmax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4387EA2F-F7BD-49E8-99BC-6892270FE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69611"/>
              </p:ext>
            </p:extLst>
          </p:nvPr>
        </p:nvGraphicFramePr>
        <p:xfrm>
          <a:off x="5847531" y="4279156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0.53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1.58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4.14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1.48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-1.15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121ED47-34BF-44A4-899C-9E002E53B050}"/>
              </a:ext>
            </a:extLst>
          </p:cNvPr>
          <p:cNvSpPr/>
          <p:nvPr/>
        </p:nvSpPr>
        <p:spPr>
          <a:xfrm>
            <a:off x="5726177" y="3898207"/>
            <a:ext cx="3283706" cy="275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스칼라곱</a:t>
            </a:r>
            <a:endParaRPr lang="ko-KR" altLang="en-US" dirty="0"/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45661E0-19E1-480F-9000-5D50F11FA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7761"/>
              </p:ext>
            </p:extLst>
          </p:nvPr>
        </p:nvGraphicFramePr>
        <p:xfrm>
          <a:off x="5847086" y="5656583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0.104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0.79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0.621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1.075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-0.031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0.296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-0.575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0.081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0.169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3B368510-4BB2-4EB5-9A36-BC4EF4C1A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44003"/>
              </p:ext>
            </p:extLst>
          </p:nvPr>
        </p:nvGraphicFramePr>
        <p:xfrm>
          <a:off x="9841590" y="5517504"/>
          <a:ext cx="1555305" cy="102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05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</a:tblGrid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대한 문맥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백터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747" marR="51747" marT="25874" marB="25874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10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1.923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-0.029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C0985268-2311-4F99-9666-59F4234A67BA}"/>
              </a:ext>
            </a:extLst>
          </p:cNvPr>
          <p:cNvSpPr/>
          <p:nvPr/>
        </p:nvSpPr>
        <p:spPr>
          <a:xfrm>
            <a:off x="7187436" y="3062702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A89DD9-8DA9-4CCB-A1B6-8EA23181417E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문맥을 반영하여 </a:t>
            </a: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임베딩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(Contextual Embedding)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10AA5A-1486-46AE-84DD-2151C25B57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0"/>
          <a:stretch/>
        </p:blipFill>
        <p:spPr>
          <a:xfrm>
            <a:off x="9155298" y="2253534"/>
            <a:ext cx="2644106" cy="1375797"/>
          </a:xfrm>
          <a:prstGeom prst="rect">
            <a:avLst/>
          </a:prstGeom>
        </p:spPr>
      </p:pic>
      <p:pic>
        <p:nvPicPr>
          <p:cNvPr id="85" name="Picture 2" descr="Natural Language Processing and Speech | SpringerLink">
            <a:extLst>
              <a:ext uri="{FF2B5EF4-FFF2-40B4-BE49-F238E27FC236}">
                <a16:creationId xmlns:a16="http://schemas.microsoft.com/office/drawing/2014/main" id="{913B0BDA-0187-4D8C-A653-26693713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96" y="3629330"/>
            <a:ext cx="2644105" cy="16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AADC75-3281-420C-8F24-CD78EF834AC2}"/>
              </a:ext>
            </a:extLst>
          </p:cNvPr>
          <p:cNvSpPr/>
          <p:nvPr/>
        </p:nvSpPr>
        <p:spPr>
          <a:xfrm>
            <a:off x="9951520" y="3243983"/>
            <a:ext cx="18758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Scaled dot product attention</a:t>
            </a:r>
            <a:endParaRPr lang="en-US" altLang="ko-KR" sz="100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7" name="화살표: 아래쪽 86">
            <a:extLst>
              <a:ext uri="{FF2B5EF4-FFF2-40B4-BE49-F238E27FC236}">
                <a16:creationId xmlns:a16="http://schemas.microsoft.com/office/drawing/2014/main" id="{DBA7C030-6082-48CD-8080-69637A1A261A}"/>
              </a:ext>
            </a:extLst>
          </p:cNvPr>
          <p:cNvSpPr/>
          <p:nvPr/>
        </p:nvSpPr>
        <p:spPr>
          <a:xfrm>
            <a:off x="7187042" y="5273176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3BF28274-26C0-48DC-987E-67BCFB266F68}"/>
              </a:ext>
            </a:extLst>
          </p:cNvPr>
          <p:cNvSpPr/>
          <p:nvPr/>
        </p:nvSpPr>
        <p:spPr>
          <a:xfrm rot="16200000">
            <a:off x="9229568" y="5909595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50F9ED-5C39-4248-947A-F4C23A6F0E06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C85A9-039A-49E8-A92B-F0AC26114AE9}"/>
              </a:ext>
            </a:extLst>
          </p:cNvPr>
          <p:cNvSpPr/>
          <p:nvPr/>
        </p:nvSpPr>
        <p:spPr>
          <a:xfrm>
            <a:off x="9136921" y="5305817"/>
            <a:ext cx="1394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Attention Is All You Need</a:t>
            </a:r>
          </a:p>
          <a:p>
            <a:endParaRPr lang="ko-KR" altLang="en-US" sz="600" dirty="0"/>
          </a:p>
        </p:txBody>
      </p:sp>
      <p:sp>
        <p:nvSpPr>
          <p:cNvPr id="13" name="직사각형 12">
            <a:hlinkClick r:id="rId7" action="ppaction://hlinkfile" tooltip="값을 줄여주는 역활이다. 차원이 아니다."/>
            <a:extLst>
              <a:ext uri="{FF2B5EF4-FFF2-40B4-BE49-F238E27FC236}">
                <a16:creationId xmlns:a16="http://schemas.microsoft.com/office/drawing/2014/main" id="{C059216B-5DBB-439C-BFC5-936B9EB08E4E}"/>
              </a:ext>
            </a:extLst>
          </p:cNvPr>
          <p:cNvSpPr/>
          <p:nvPr/>
        </p:nvSpPr>
        <p:spPr>
          <a:xfrm>
            <a:off x="10393680" y="2900378"/>
            <a:ext cx="38862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9174AB1-D768-44A1-90AB-F4BDBBE4C0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2762</Words>
  <Application>Microsoft Office PowerPoint</Application>
  <PresentationFormat>와이드스크린</PresentationFormat>
  <Paragraphs>642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HY강M</vt:lpstr>
      <vt:lpstr>HY헤드라인M</vt:lpstr>
      <vt:lpstr>Open Sans</vt:lpstr>
      <vt:lpstr>Roboto</vt:lpstr>
      <vt:lpstr>맑은 고딕</vt:lpstr>
      <vt:lpstr>맑은 고딕</vt:lpstr>
      <vt:lpstr>Arial</vt:lpstr>
      <vt:lpstr>Arial Black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jonghee89@naver.com</dc:creator>
  <cp:lastModifiedBy>jonghee89@naver.com</cp:lastModifiedBy>
  <cp:revision>244</cp:revision>
  <dcterms:created xsi:type="dcterms:W3CDTF">2021-04-03T00:06:45Z</dcterms:created>
  <dcterms:modified xsi:type="dcterms:W3CDTF">2021-04-29T01:48:51Z</dcterms:modified>
</cp:coreProperties>
</file>